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19200" y="2946400"/>
            <a:ext cx="21958300" cy="4089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19200" y="7327900"/>
            <a:ext cx="21958300" cy="19685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8331200" y="-647700"/>
            <a:ext cx="7797800" cy="11696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Image"/>
          <p:cNvSpPr>
            <a:spLocks noGrp="1"/>
          </p:cNvSpPr>
          <p:nvPr>
            <p:ph type="pic" idx="14"/>
          </p:nvPr>
        </p:nvSpPr>
        <p:spPr>
          <a:xfrm>
            <a:off x="10388141" y="-774700"/>
            <a:ext cx="15839321" cy="1057910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Image"/>
          <p:cNvSpPr>
            <a:spLocks noGrp="1"/>
          </p:cNvSpPr>
          <p:nvPr>
            <p:ph type="pic" sz="half" idx="15"/>
          </p:nvPr>
        </p:nvSpPr>
        <p:spPr>
          <a:xfrm>
            <a:off x="533400" y="-889000"/>
            <a:ext cx="7797800" cy="1165013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1219200" y="9550400"/>
            <a:ext cx="21958300" cy="20066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19200" y="11531600"/>
            <a:ext cx="21958300" cy="1803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"/>
          <p:cNvSpPr>
            <a:spLocks noGrp="1"/>
          </p:cNvSpPr>
          <p:nvPr>
            <p:ph type="pic" idx="13"/>
          </p:nvPr>
        </p:nvSpPr>
        <p:spPr>
          <a:xfrm>
            <a:off x="508000" y="-1244600"/>
            <a:ext cx="23368472" cy="1143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1219200" y="9550400"/>
            <a:ext cx="21958300" cy="20066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19200" y="11531600"/>
            <a:ext cx="21958300" cy="1803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xfrm>
            <a:off x="1219200" y="4762500"/>
            <a:ext cx="21958300" cy="4165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mage"/>
          <p:cNvSpPr>
            <a:spLocks noGrp="1"/>
          </p:cNvSpPr>
          <p:nvPr>
            <p:ph type="pic" sz="half" idx="13"/>
          </p:nvPr>
        </p:nvSpPr>
        <p:spPr>
          <a:xfrm>
            <a:off x="14871700" y="209550"/>
            <a:ext cx="8585200" cy="12877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1219200" y="2336800"/>
            <a:ext cx="13487400" cy="49149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19200" y="7607300"/>
            <a:ext cx="13487400" cy="5054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sz="4400" i="1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mage"/>
          <p:cNvSpPr>
            <a:spLocks noGrp="1"/>
          </p:cNvSpPr>
          <p:nvPr>
            <p:ph type="pic" sz="half" idx="13"/>
          </p:nvPr>
        </p:nvSpPr>
        <p:spPr>
          <a:xfrm>
            <a:off x="15506700" y="2260600"/>
            <a:ext cx="7988300" cy="1198245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13512800" cy="9105900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1pPr>
            <a:lvl2pPr marL="1143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2pPr>
            <a:lvl3pPr marL="1714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3pPr>
            <a:lvl4pPr marL="22860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4pPr>
            <a:lvl5pPr marL="2857500" indent="-571500">
              <a:lnSpc>
                <a:spcPct val="120000"/>
              </a:lnSpc>
              <a:spcBef>
                <a:spcPts val="3400"/>
              </a:spcBef>
              <a:buBlip>
                <a:blip r:embed="rId2"/>
              </a:buBlip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914400"/>
            <a:ext cx="21958300" cy="118999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Image"/>
          <p:cNvSpPr>
            <a:spLocks noGrp="1"/>
          </p:cNvSpPr>
          <p:nvPr>
            <p:ph type="pic" sz="half" idx="13"/>
          </p:nvPr>
        </p:nvSpPr>
        <p:spPr>
          <a:xfrm>
            <a:off x="11723140" y="6570950"/>
            <a:ext cx="11849101" cy="78457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Image"/>
          <p:cNvSpPr>
            <a:spLocks noGrp="1"/>
          </p:cNvSpPr>
          <p:nvPr>
            <p:ph type="pic" sz="half" idx="14"/>
          </p:nvPr>
        </p:nvSpPr>
        <p:spPr>
          <a:xfrm>
            <a:off x="12224066" y="-483729"/>
            <a:ext cx="11569701" cy="772741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Image"/>
          <p:cNvSpPr>
            <a:spLocks noGrp="1"/>
          </p:cNvSpPr>
          <p:nvPr>
            <p:ph type="pic" idx="15"/>
          </p:nvPr>
        </p:nvSpPr>
        <p:spPr>
          <a:xfrm>
            <a:off x="660400" y="-3810000"/>
            <a:ext cx="12005733" cy="18008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3835400" y="9334500"/>
            <a:ext cx="16687800" cy="838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400" i="1"/>
            </a:lvl1pPr>
          </a:lstStyle>
          <a:p>
            <a:r>
              <a:t>–Johnny Appleseed</a:t>
            </a:r>
          </a:p>
        </p:txBody>
      </p:sp>
      <p:sp>
        <p:nvSpPr>
          <p:cNvPr id="106" name="“Type a quote here”"/>
          <p:cNvSpPr txBox="1">
            <a:spLocks noGrp="1"/>
          </p:cNvSpPr>
          <p:nvPr>
            <p:ph type="body" sz="quarter" idx="14"/>
          </p:nvPr>
        </p:nvSpPr>
        <p:spPr>
          <a:xfrm>
            <a:off x="3835400" y="5924550"/>
            <a:ext cx="16687800" cy="1104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</a:lvl1pPr>
          </a:lstStyle>
          <a:p>
            <a:r>
              <a:t>“Type a quote here” 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"/>
          <p:cNvSpPr>
            <a:spLocks noGrp="1"/>
          </p:cNvSpPr>
          <p:nvPr>
            <p:ph type="pic" idx="13"/>
          </p:nvPr>
        </p:nvSpPr>
        <p:spPr>
          <a:xfrm>
            <a:off x="-2298700" y="-1143000"/>
            <a:ext cx="27432000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19200" y="215900"/>
            <a:ext cx="21958300" cy="276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695700"/>
            <a:ext cx="21958300" cy="910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6"/>
              </a:buBlip>
            </a:lvl1pPr>
            <a:lvl2pPr>
              <a:buBlip>
                <a:blip r:embed="rId16"/>
              </a:buBlip>
            </a:lvl2pPr>
            <a:lvl3pPr>
              <a:buBlip>
                <a:blip r:embed="rId16"/>
              </a:buBlip>
            </a:lvl3pPr>
            <a:lvl4pPr>
              <a:buBlip>
                <a:blip r:embed="rId16"/>
              </a:buBlip>
            </a:lvl4pPr>
            <a:lvl5pPr>
              <a:buBlip>
                <a:blip r:embed="rId16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100" y="132207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93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4986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22479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9972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37465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44958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52451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59944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6743700" marR="0" indent="-7493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16"/>
        </a:buBlip>
        <a:tabLst/>
        <a:defRPr sz="6000" b="0" i="0" u="none" strike="noStrike" cap="none" spc="0" baseline="0"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ioneering the Social Sciences at the Periphery: Howard University 1930-1950"/>
          <p:cNvSpPr txBox="1">
            <a:spLocks noGrp="1"/>
          </p:cNvSpPr>
          <p:nvPr>
            <p:ph type="ctrTitle"/>
          </p:nvPr>
        </p:nvSpPr>
        <p:spPr>
          <a:xfrm>
            <a:off x="1005284" y="527602"/>
            <a:ext cx="21958301" cy="2616911"/>
          </a:xfrm>
          <a:prstGeom prst="rect">
            <a:avLst/>
          </a:prstGeom>
        </p:spPr>
        <p:txBody>
          <a:bodyPr/>
          <a:lstStyle>
            <a:lvl1pPr>
              <a:defRPr sz="7400"/>
            </a:lvl1pPr>
          </a:lstStyle>
          <a:p>
            <a:r>
              <a:t>Pioneering the Social Sciences at the Periphery: Howard University 1930-1950</a:t>
            </a:r>
          </a:p>
        </p:txBody>
      </p:sp>
      <p:sp>
        <p:nvSpPr>
          <p:cNvPr id="132" name="The Geopolitics of Place and Race…"/>
          <p:cNvSpPr txBox="1">
            <a:spLocks noGrp="1"/>
          </p:cNvSpPr>
          <p:nvPr>
            <p:ph type="subTitle" sz="quarter" idx="1"/>
          </p:nvPr>
        </p:nvSpPr>
        <p:spPr>
          <a:xfrm>
            <a:off x="1212849" y="3001929"/>
            <a:ext cx="21958301" cy="1968501"/>
          </a:xfrm>
          <a:prstGeom prst="rect">
            <a:avLst/>
          </a:prstGeom>
        </p:spPr>
        <p:txBody>
          <a:bodyPr/>
          <a:lstStyle/>
          <a:p>
            <a:pPr defTabSz="701675">
              <a:defRPr sz="3740"/>
            </a:pPr>
            <a:r>
              <a:t>The Geopolitics of Place and Race</a:t>
            </a:r>
          </a:p>
          <a:p>
            <a:pPr defTabSz="701675">
              <a:defRPr sz="3740"/>
            </a:pPr>
            <a:endParaRPr/>
          </a:p>
          <a:p>
            <a:pPr defTabSz="701675">
              <a:defRPr sz="3740"/>
            </a:pPr>
            <a:r>
              <a:t>Krista Johnson, Howard University</a:t>
            </a:r>
          </a:p>
        </p:txBody>
      </p:sp>
      <p:pic>
        <p:nvPicPr>
          <p:cNvPr id="133" name="Picture Placeholder 4" descr="Picture Placeholder 4"/>
          <p:cNvPicPr>
            <a:picLocks noChangeAspect="1"/>
          </p:cNvPicPr>
          <p:nvPr/>
        </p:nvPicPr>
        <p:blipFill>
          <a:blip r:embed="rId2"/>
          <a:srcRect t="3717" r="1" b="3711"/>
          <a:stretch>
            <a:fillRect/>
          </a:stretch>
        </p:blipFill>
        <p:spPr>
          <a:xfrm>
            <a:off x="7137400" y="5409673"/>
            <a:ext cx="10109047" cy="76503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3.jpeg" descr="image3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3999" y="3632200"/>
            <a:ext cx="8013701" cy="9246793"/>
          </a:xfrm>
          <a:prstGeom prst="rect">
            <a:avLst/>
          </a:prstGeom>
        </p:spPr>
      </p:pic>
      <p:sp>
        <p:nvSpPr>
          <p:cNvPr id="136" name="The Howard Scho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Howard School</a:t>
            </a:r>
          </a:p>
        </p:txBody>
      </p:sp>
      <p:sp>
        <p:nvSpPr>
          <p:cNvPr id="137" name="engaged in transformative scholarship and intellectual theorising on race and empire in the United States and around the world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engaged in transformative scholarship and intellectual theorising on race and empire in the United States and around the world. </a:t>
            </a:r>
          </a:p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broke away both from the mainstream American disciplinary approaches of the time and from the institutional limitations of black universities.</a:t>
            </a:r>
          </a:p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built a vibrant intellectual community, an animated inter-war Black Atlantic world that included figures like W.E.B. DuBois, George Padmore and C.L.R. James, among others.</a:t>
            </a:r>
          </a:p>
          <a:p>
            <a:pPr marL="531494" indent="-531494" defTabSz="767715">
              <a:spcBef>
                <a:spcPts val="3100"/>
              </a:spcBef>
              <a:buBlip>
                <a:blip r:embed="rId3"/>
              </a:buBlip>
              <a:defRPr sz="4092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foregrounds the black experience in the US and the world more generally.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15.png" descr="image15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2896494" y="641610"/>
            <a:ext cx="10456541" cy="12066717"/>
          </a:xfrm>
          <a:prstGeom prst="rect">
            <a:avLst/>
          </a:prstGeom>
        </p:spPr>
      </p:pic>
      <p:sp>
        <p:nvSpPr>
          <p:cNvPr id="140" name="The Howard Scho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Howard School</a:t>
            </a:r>
          </a:p>
        </p:txBody>
      </p:sp>
      <p:sp>
        <p:nvSpPr>
          <p:cNvPr id="141" name="Alain L. Locke…"/>
          <p:cNvSpPr txBox="1">
            <a:spLocks noGrp="1"/>
          </p:cNvSpPr>
          <p:nvPr>
            <p:ph type="body" sz="quarter" idx="1"/>
          </p:nvPr>
        </p:nvSpPr>
        <p:spPr>
          <a:xfrm>
            <a:off x="10296527" y="3702049"/>
            <a:ext cx="5962113" cy="9105901"/>
          </a:xfrm>
          <a:prstGeom prst="rect">
            <a:avLst/>
          </a:prstGeom>
        </p:spPr>
        <p:txBody>
          <a:bodyPr/>
          <a:lstStyle/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 Alain L. Locke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Sterling A. Brown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Rayford Logan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Charles Wesley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Merze Tate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Charles Thompson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William Leo Hansberry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Abram Harris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E. Franklin Frazier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Eric Williams </a:t>
            </a:r>
          </a:p>
          <a:p>
            <a:pPr marL="0" indent="0" defTabSz="338327">
              <a:lnSpc>
                <a:spcPct val="200000"/>
              </a:lnSpc>
              <a:spcBef>
                <a:spcPts val="0"/>
              </a:spcBef>
              <a:buSzTx/>
              <a:buNone/>
              <a:defRPr sz="3034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  <a:sym typeface="Cambria"/>
              </a:defRPr>
            </a:pPr>
            <a:r>
              <a:t>Ralph Bunche</a:t>
            </a:r>
          </a:p>
        </p:txBody>
      </p:sp>
      <p:pic>
        <p:nvPicPr>
          <p:cNvPr id="142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91" y="3413268"/>
            <a:ext cx="8909805" cy="6201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5777" y="3583135"/>
            <a:ext cx="3639962" cy="55784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18.jpeg" descr="image18.jpeg"/>
          <p:cNvPicPr>
            <a:picLocks noGrp="1"/>
          </p:cNvPicPr>
          <p:nvPr>
            <p:ph type="pic" idx="13"/>
          </p:nvPr>
        </p:nvPicPr>
        <p:blipFill>
          <a:blip r:embed="rId3"/>
          <a:stretch>
            <a:fillRect/>
          </a:stretch>
        </p:blipFill>
        <p:spPr>
          <a:xfrm>
            <a:off x="16525347" y="3625253"/>
            <a:ext cx="8013701" cy="9246794"/>
          </a:xfrm>
          <a:prstGeom prst="rect">
            <a:avLst/>
          </a:prstGeom>
        </p:spPr>
      </p:pic>
      <p:sp>
        <p:nvSpPr>
          <p:cNvPr id="146" name="Novel Theories and Paradig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Novel Theories and Paradigms</a:t>
            </a:r>
          </a:p>
        </p:txBody>
      </p:sp>
      <p:sp>
        <p:nvSpPr>
          <p:cNvPr id="147" name="a model of decoloniality that incorporates the strategies of 1. Problematizing hegemonic paradigms, theories and schools of thought; 2. Demythologizing history, and 3. Decolonizing knowledge production.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9443045" cy="9105900"/>
          </a:xfrm>
          <a:prstGeom prst="rect">
            <a:avLst/>
          </a:prstGeom>
        </p:spPr>
        <p:txBody>
          <a:bodyPr/>
          <a:lstStyle/>
          <a:p>
            <a:pPr marL="445769" indent="-445769" defTabSz="643889">
              <a:spcBef>
                <a:spcPts val="2600"/>
              </a:spcBef>
              <a:buBlip>
                <a:blip r:embed="rId4"/>
              </a:buBlip>
              <a:defRPr sz="3432"/>
            </a:pPr>
            <a:r>
              <a:t> a model of decoloniality that incorporates the strategies of 1. Problematizing hegemonic paradigms, theories and schools of thought; 2. Demythologizing history, and 3. Decolonizing knowledge production.</a:t>
            </a:r>
          </a:p>
          <a:p>
            <a:pPr marL="445769" indent="-445769" defTabSz="643889">
              <a:spcBef>
                <a:spcPts val="2600"/>
              </a:spcBef>
              <a:buBlip>
                <a:blip r:embed="rId4"/>
              </a:buBlip>
              <a:defRPr sz="3432"/>
            </a:pPr>
            <a:r>
              <a:t>Ralph Bunche’s  theorization of hierarchy as the modus operandi of international relations, rejecting dominant approaches that privilege anarchy or power politics as the primary ordering principal in the international system.</a:t>
            </a:r>
          </a:p>
          <a:p>
            <a:pPr marL="445769" indent="-445769" defTabSz="643889">
              <a:spcBef>
                <a:spcPts val="2600"/>
              </a:spcBef>
              <a:buBlip>
                <a:blip r:embed="rId4"/>
              </a:buBlip>
              <a:defRPr sz="3432"/>
            </a:pPr>
            <a:r>
              <a:t> a “diasporist” paradigm of international relations.</a:t>
            </a:r>
          </a:p>
        </p:txBody>
      </p:sp>
      <p:pic>
        <p:nvPicPr>
          <p:cNvPr id="148" name="Picture Placeholder 4" descr="Picture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2727" y="7472421"/>
            <a:ext cx="3918987" cy="5578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Institutional Architec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Institutional Architecture</a:t>
            </a:r>
          </a:p>
        </p:txBody>
      </p:sp>
      <p:sp>
        <p:nvSpPr>
          <p:cNvPr id="151" name="Journal of Negro Educ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rPr i="1"/>
              <a:t>Journal of Negro Education</a:t>
            </a:r>
            <a:r>
              <a:t> </a:t>
            </a:r>
          </a:p>
          <a:p>
            <a:pPr>
              <a:buBlip>
                <a:blip r:embed="rId2"/>
              </a:buBlip>
            </a:pPr>
            <a:r>
              <a:t>the Annual Conferences of the Social Sciences Division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1.jpeg" descr="image1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3999" y="3632200"/>
            <a:ext cx="8013701" cy="9246794"/>
          </a:xfrm>
          <a:prstGeom prst="rect">
            <a:avLst/>
          </a:prstGeom>
        </p:spPr>
      </p:pic>
      <p:sp>
        <p:nvSpPr>
          <p:cNvPr id="154" name="The Capstone of Negro Edu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Capstone of Negro Education</a:t>
            </a:r>
          </a:p>
        </p:txBody>
      </p:sp>
      <p:sp>
        <p:nvSpPr>
          <p:cNvPr id="155" name="Howard was founded in 1867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endParaRPr/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t>Howard was founded in 1867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t>History of Howard and HBCUs tied to racial attitudes of the broader society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Howard’s administration was unwilling, and hostile, towards supporting  a robust program of research and scholarship.  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Another factor working against black scholars was the fact they lacked funding, and often cooperation from benefactors and white scholars at the large universities.  </a:t>
            </a:r>
          </a:p>
          <a:p>
            <a:pPr marL="462915" indent="-462915" defTabSz="668655">
              <a:spcBef>
                <a:spcPts val="2700"/>
              </a:spcBef>
              <a:buBlip>
                <a:blip r:embed="rId3"/>
              </a:buBlip>
              <a:defRPr sz="3564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white gatekeepers steered foundation funding towards themselves and the establishment of research centers at white universities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2.jpeg" descr="image2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4000" y="3632200"/>
            <a:ext cx="8013701" cy="9246794"/>
          </a:xfrm>
          <a:prstGeom prst="rect">
            <a:avLst/>
          </a:prstGeom>
        </p:spPr>
      </p:pic>
      <p:sp>
        <p:nvSpPr>
          <p:cNvPr id="158" name="The GoldenAge of Scholarshi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GoldenAge of Scholarship</a:t>
            </a:r>
          </a:p>
        </p:txBody>
      </p:sp>
      <p:sp>
        <p:nvSpPr>
          <p:cNvPr id="159" name="The period of 1926 to the 1950s has been described as “the golden age” of black scholarship, particularly at Howard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t>The period of 1926 to the 1950s has been described as “the golden age” of black scholarship, particularly at Howard.</a:t>
            </a:r>
          </a:p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University’s first black president appointed in 1926, Mordecai W. Johnson  </a:t>
            </a:r>
          </a:p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 unique, Afro-diasporan cosmopolitan environment with deep and rich ties to subaltern activists and nationalists in Africa, the diaspora and non-European territories including India and China.</a:t>
            </a:r>
          </a:p>
          <a:p>
            <a:pPr marL="514350" indent="-514350" defTabSz="742950">
              <a:spcBef>
                <a:spcPts val="3000"/>
              </a:spcBef>
              <a:buBlip>
                <a:blip r:embed="rId3"/>
              </a:buBlip>
              <a:defRPr sz="3959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engagement with African and Afro-Diasporan students and intellectuals.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19.png" descr="image19.pn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15493999" y="3632199"/>
            <a:ext cx="8013701" cy="9246794"/>
          </a:xfrm>
          <a:prstGeom prst="rect">
            <a:avLst/>
          </a:prstGeom>
        </p:spPr>
      </p:pic>
      <p:sp>
        <p:nvSpPr>
          <p:cNvPr id="162" name="Journal of Negro Edu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Journal of Negro Education</a:t>
            </a:r>
          </a:p>
        </p:txBody>
      </p:sp>
      <p:sp>
        <p:nvSpPr>
          <p:cNvPr id="163" name="An important catalyst for the convergence and dissemination of such black cosmopolitan thinking was the Journal of Negro Education, which was founded by Charles H. Thompson in 1932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An important catalyst for the convergence and dissemination of such black cosmopolitan thinking was the </a:t>
            </a:r>
            <a:r>
              <a:rPr i="1"/>
              <a:t>Journal of Negro Education</a:t>
            </a:r>
            <a:r>
              <a:t>, which was founded by Charles H. Thompson in 1932.  </a:t>
            </a:r>
          </a:p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And from the outset, Thompson defined education broadly.  </a:t>
            </a:r>
          </a:p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 key component of the Journal were the editorials by Thompson in which he sought to cultivate black cosmopolitan thinking, and encouraged blacks to adopt a global orientation to racial oppression.</a:t>
            </a:r>
          </a:p>
          <a:p>
            <a:pPr marL="497205" indent="-497205" defTabSz="718184">
              <a:spcBef>
                <a:spcPts val="2900"/>
              </a:spcBef>
              <a:buBlip>
                <a:blip r:embed="rId3"/>
              </a:buBlip>
              <a:defRPr sz="3828"/>
            </a:pPr>
            <a:r>
              <a:t>Another key feature of the Journal was the annual Yearbook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onferences of the Division of the Social Sci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68655">
              <a:defRPr sz="7937"/>
            </a:lvl1pPr>
          </a:lstStyle>
          <a:p>
            <a:r>
              <a:t>Conferences of the Division of the Social Sciences</a:t>
            </a:r>
          </a:p>
        </p:txBody>
      </p:sp>
      <p:sp>
        <p:nvSpPr>
          <p:cNvPr id="166" name="viewed the conferences as an extension of the patterns of instruction in the Division, and placed great emphasis on objectivity, expertness, theoretical grounding, and application to practical issues and problems.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9514665" cy="9105900"/>
          </a:xfrm>
          <a:prstGeom prst="rect">
            <a:avLst/>
          </a:prstGeom>
        </p:spPr>
        <p:txBody>
          <a:bodyPr/>
          <a:lstStyle/>
          <a:p>
            <a:pPr marL="440054" indent="-440054" defTabSz="635634">
              <a:spcBef>
                <a:spcPts val="2600"/>
              </a:spcBef>
              <a:buBlip>
                <a:blip r:embed="rId2"/>
              </a:buBlip>
              <a:defRPr sz="3387"/>
            </a:pPr>
            <a:r>
              <a:t>viewed the conferences as an extension of the patterns of instruction in the Division, and placed great emphasis on objectivity, expertness, theoretical grounding, and application to practical issues and problems.</a:t>
            </a:r>
          </a:p>
          <a:p>
            <a:pPr marL="440054" indent="-440054" defTabSz="635634">
              <a:spcBef>
                <a:spcPts val="2600"/>
              </a:spcBef>
              <a:buBlip>
                <a:blip r:embed="rId2"/>
              </a:buBlip>
              <a:defRPr sz="3387"/>
            </a:pPr>
            <a:r>
              <a:t>the first conference on “Problems, programs and Philosophies of Minority Groups” held in 1935 </a:t>
            </a:r>
          </a:p>
          <a:p>
            <a:pPr marL="440054" indent="-440054" defTabSz="635634">
              <a:spcBef>
                <a:spcPts val="2600"/>
              </a:spcBef>
              <a:buBlip>
                <a:blip r:embed="rId2"/>
              </a:buBlip>
              <a:defRPr sz="3387"/>
            </a:pPr>
            <a:r>
              <a:t>The analytical and methodological framework they had in mind for such a research program was decidedly world-oriented, and relational.   </a:t>
            </a:r>
          </a:p>
        </p:txBody>
      </p:sp>
      <p:pic>
        <p:nvPicPr>
          <p:cNvPr id="167" name="Content Placeholder 4" descr="Content Placeholder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19157" y="3424702"/>
            <a:ext cx="8229602" cy="3872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icture Placeholder 4" descr="Picture Placeholder 4"/>
          <p:cNvPicPr>
            <a:picLocks noChangeAspect="1"/>
          </p:cNvPicPr>
          <p:nvPr/>
        </p:nvPicPr>
        <p:blipFill>
          <a:blip r:embed="rId4"/>
          <a:srcRect b="15620"/>
          <a:stretch>
            <a:fillRect/>
          </a:stretch>
        </p:blipFill>
        <p:spPr>
          <a:xfrm>
            <a:off x="11423109" y="8777468"/>
            <a:ext cx="2358591" cy="2723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4764" y="7370871"/>
            <a:ext cx="3341938" cy="5536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50272" y="7737959"/>
            <a:ext cx="4937761" cy="4937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onclus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Conclusions</a:t>
            </a:r>
          </a:p>
        </p:txBody>
      </p:sp>
      <p:sp>
        <p:nvSpPr>
          <p:cNvPr id="173" name="The work of the Howard scholars reflect many of same contradictory impulses that persist today…"/>
          <p:cNvSpPr txBox="1">
            <a:spLocks noGrp="1"/>
          </p:cNvSpPr>
          <p:nvPr>
            <p:ph type="body" sz="half" idx="1"/>
          </p:nvPr>
        </p:nvSpPr>
        <p:spPr>
          <a:xfrm>
            <a:off x="1219200" y="3695700"/>
            <a:ext cx="21958301" cy="5157805"/>
          </a:xfrm>
          <a:prstGeom prst="rect">
            <a:avLst/>
          </a:prstGeom>
        </p:spPr>
        <p:txBody>
          <a:bodyPr/>
          <a:lstStyle/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The work of the Howard scholars reflect many of same contradictory impulses that persist today</a:t>
            </a:r>
          </a:p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Tension between reform and revolution</a:t>
            </a:r>
          </a:p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Repurposing of university resources </a:t>
            </a:r>
          </a:p>
          <a:p>
            <a:pPr marL="517016" indent="-517016" defTabSz="569594">
              <a:spcBef>
                <a:spcPts val="4000"/>
              </a:spcBef>
              <a:buBlip>
                <a:blip r:embed="rId2"/>
              </a:buBlip>
              <a:defRPr sz="4140"/>
            </a:pPr>
            <a:r>
              <a:t>Building institutional model based in the academy but tethered to the community</a:t>
            </a:r>
          </a:p>
        </p:txBody>
      </p:sp>
      <p:pic>
        <p:nvPicPr>
          <p:cNvPr id="174" name="Content Placeholder 4" descr="Content Placeholder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69326" y="9144798"/>
            <a:ext cx="8229602" cy="3872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1" i="0" u="none" strike="noStrike" cap="none" spc="0" normalizeH="0" baseline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1" i="0" u="none" strike="noStrike" cap="none" spc="0" normalizeH="0" baseline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BrushedCanvas</vt:lpstr>
      <vt:lpstr>Pioneering the Social Sciences at the Periphery: Howard University 1930-1950</vt:lpstr>
      <vt:lpstr>The Howard School</vt:lpstr>
      <vt:lpstr>The Howard School</vt:lpstr>
      <vt:lpstr>Novel Theories and Paradigms</vt:lpstr>
      <vt:lpstr>Institutional Architecture</vt:lpstr>
      <vt:lpstr>The Capstone of Negro Education</vt:lpstr>
      <vt:lpstr>The GoldenAge of Scholarship</vt:lpstr>
      <vt:lpstr>Journal of Negro Education</vt:lpstr>
      <vt:lpstr>Conferences of the Division of the Social Sciences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Pioneering the Social Sciences at the Periphery: Howard University 1930-1950</dc:title>
  <cp:revision>1</cp:revision>
  <dcterms:modified xsi:type="dcterms:W3CDTF">2020-05-21T11:05:44Z</dcterms:modified>
</cp:coreProperties>
</file>