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84" r:id="rId3"/>
    <p:sldId id="270" r:id="rId4"/>
    <p:sldId id="287" r:id="rId5"/>
    <p:sldId id="288" r:id="rId6"/>
    <p:sldId id="297" r:id="rId7"/>
    <p:sldId id="289" r:id="rId8"/>
    <p:sldId id="290" r:id="rId9"/>
    <p:sldId id="291" r:id="rId10"/>
    <p:sldId id="298" r:id="rId11"/>
    <p:sldId id="292" r:id="rId12"/>
    <p:sldId id="299" r:id="rId13"/>
    <p:sldId id="293" r:id="rId14"/>
    <p:sldId id="300" r:id="rId15"/>
    <p:sldId id="296" r:id="rId16"/>
    <p:sldId id="295" r:id="rId17"/>
    <p:sldId id="280" r:id="rId18"/>
    <p:sldId id="294" r:id="rId19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bey Musarah" initials="OM" lastIdx="1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849ED8-11F6-42C0-A451-FAF0EDCC427F}" type="doc">
      <dgm:prSet loTypeId="urn:microsoft.com/office/officeart/2008/layout/HorizontalMultiLevelHierarchy#1" loCatId="hierarchy" qsTypeId="urn:microsoft.com/office/officeart/2005/8/quickstyle/simple3" qsCatId="simple" csTypeId="urn:microsoft.com/office/officeart/2005/8/colors/colorful3#1" csCatId="colorful" phldr="1"/>
      <dgm:spPr/>
      <dgm:t>
        <a:bodyPr/>
        <a:lstStyle/>
        <a:p>
          <a:endParaRPr lang="en-US"/>
        </a:p>
      </dgm:t>
    </dgm:pt>
    <dgm:pt modelId="{E650C452-57FB-4352-8B26-41CED1F1AB7A}">
      <dgm:prSet phldrT="[Text]"/>
      <dgm:spPr/>
      <dgm:t>
        <a:bodyPr/>
        <a:lstStyle/>
        <a:p>
          <a:r>
            <a:rPr lang="en-US" dirty="0" smtClean="0"/>
            <a:t>Presentation Outline</a:t>
          </a:r>
          <a:endParaRPr lang="en-US" dirty="0"/>
        </a:p>
      </dgm:t>
    </dgm:pt>
    <dgm:pt modelId="{670003C4-B455-4E36-9759-19B7D13D24DD}" type="parTrans" cxnId="{AC2A43D6-7C8B-489D-8011-40E9351338CE}">
      <dgm:prSet/>
      <dgm:spPr/>
      <dgm:t>
        <a:bodyPr/>
        <a:lstStyle/>
        <a:p>
          <a:endParaRPr lang="en-US"/>
        </a:p>
      </dgm:t>
    </dgm:pt>
    <dgm:pt modelId="{6B11C233-6CC1-426D-9474-5E80CBD39891}" type="sibTrans" cxnId="{AC2A43D6-7C8B-489D-8011-40E9351338CE}">
      <dgm:prSet/>
      <dgm:spPr/>
      <dgm:t>
        <a:bodyPr/>
        <a:lstStyle/>
        <a:p>
          <a:endParaRPr lang="en-US"/>
        </a:p>
      </dgm:t>
    </dgm:pt>
    <dgm:pt modelId="{2DBDD464-4056-4192-AEB8-C17446341DCA}">
      <dgm:prSet phldrT="[Text]" custT="1"/>
      <dgm:spPr/>
      <dgm:t>
        <a:bodyPr/>
        <a:lstStyle/>
        <a:p>
          <a:r>
            <a:rPr lang="en-US" sz="2800" dirty="0" smtClean="0"/>
            <a:t>Introduction</a:t>
          </a:r>
          <a:endParaRPr lang="en-US" sz="2800" dirty="0"/>
        </a:p>
      </dgm:t>
    </dgm:pt>
    <dgm:pt modelId="{CAC4AAC5-40D6-4C10-808A-FB4437E68B87}" type="parTrans" cxnId="{C63EB381-B306-42EF-8F5F-5DDADCC0E7FA}">
      <dgm:prSet/>
      <dgm:spPr/>
      <dgm:t>
        <a:bodyPr/>
        <a:lstStyle/>
        <a:p>
          <a:endParaRPr lang="en-US"/>
        </a:p>
      </dgm:t>
    </dgm:pt>
    <dgm:pt modelId="{E16C30E9-B4FE-4CDD-998B-396A6B300B4F}" type="sibTrans" cxnId="{C63EB381-B306-42EF-8F5F-5DDADCC0E7FA}">
      <dgm:prSet/>
      <dgm:spPr/>
      <dgm:t>
        <a:bodyPr/>
        <a:lstStyle/>
        <a:p>
          <a:endParaRPr lang="en-US"/>
        </a:p>
      </dgm:t>
    </dgm:pt>
    <dgm:pt modelId="{0C9E4E05-52D5-43E3-86C8-415C185113E0}">
      <dgm:prSet phldrT="[Text]" custT="1"/>
      <dgm:spPr/>
      <dgm:t>
        <a:bodyPr/>
        <a:lstStyle/>
        <a:p>
          <a:r>
            <a:rPr lang="en-US" sz="2800" dirty="0" smtClean="0"/>
            <a:t>International Diaspora-related Policies</a:t>
          </a:r>
          <a:endParaRPr lang="en-US" sz="2800" dirty="0"/>
        </a:p>
      </dgm:t>
    </dgm:pt>
    <dgm:pt modelId="{830779C2-33DA-4D03-8C5F-EE5DBBDE33F0}" type="parTrans" cxnId="{B5B8FB79-C317-483F-97AB-6FCDCAE8453C}">
      <dgm:prSet/>
      <dgm:spPr/>
      <dgm:t>
        <a:bodyPr/>
        <a:lstStyle/>
        <a:p>
          <a:endParaRPr lang="en-US"/>
        </a:p>
      </dgm:t>
    </dgm:pt>
    <dgm:pt modelId="{62D80EA5-6998-4121-9212-47FC7E8EF479}" type="sibTrans" cxnId="{B5B8FB79-C317-483F-97AB-6FCDCAE8453C}">
      <dgm:prSet/>
      <dgm:spPr/>
      <dgm:t>
        <a:bodyPr/>
        <a:lstStyle/>
        <a:p>
          <a:endParaRPr lang="en-US"/>
        </a:p>
      </dgm:t>
    </dgm:pt>
    <dgm:pt modelId="{9040AD11-106D-4B39-9D53-A99BA3FCE74D}">
      <dgm:prSet phldrT="[Text]" custT="1"/>
      <dgm:spPr/>
      <dgm:t>
        <a:bodyPr/>
        <a:lstStyle/>
        <a:p>
          <a:r>
            <a:rPr lang="en-US" sz="2800" dirty="0" smtClean="0"/>
            <a:t>Continental and Regional Diaspora Policies</a:t>
          </a:r>
          <a:endParaRPr lang="en-US" sz="2800" dirty="0"/>
        </a:p>
      </dgm:t>
    </dgm:pt>
    <dgm:pt modelId="{FF64AAB6-2381-42C3-80CA-5BFAB84FFB7D}" type="parTrans" cxnId="{A6DADBE5-E28F-4A10-8202-08EBCF68B0E3}">
      <dgm:prSet/>
      <dgm:spPr/>
      <dgm:t>
        <a:bodyPr/>
        <a:lstStyle/>
        <a:p>
          <a:endParaRPr lang="en-US"/>
        </a:p>
      </dgm:t>
    </dgm:pt>
    <dgm:pt modelId="{8623914D-9838-48C4-9D25-5BC13CEEBE8D}" type="sibTrans" cxnId="{A6DADBE5-E28F-4A10-8202-08EBCF68B0E3}">
      <dgm:prSet/>
      <dgm:spPr/>
      <dgm:t>
        <a:bodyPr/>
        <a:lstStyle/>
        <a:p>
          <a:endParaRPr lang="en-US"/>
        </a:p>
      </dgm:t>
    </dgm:pt>
    <dgm:pt modelId="{9DC6F964-EE85-4738-8DEF-F285BA5E0A4C}">
      <dgm:prSet/>
      <dgm:spPr/>
      <dgm:t>
        <a:bodyPr/>
        <a:lstStyle/>
        <a:p>
          <a:r>
            <a:rPr lang="en-US" dirty="0" smtClean="0"/>
            <a:t>National and Local Diaspora Policies</a:t>
          </a:r>
          <a:endParaRPr lang="en-US" dirty="0"/>
        </a:p>
      </dgm:t>
    </dgm:pt>
    <dgm:pt modelId="{22E0079A-9F1F-4902-A421-30B0FBD9E3B3}" type="parTrans" cxnId="{102E4C60-C94C-4213-B92F-5135E7D38504}">
      <dgm:prSet/>
      <dgm:spPr/>
      <dgm:t>
        <a:bodyPr/>
        <a:lstStyle/>
        <a:p>
          <a:endParaRPr lang="en-US"/>
        </a:p>
      </dgm:t>
    </dgm:pt>
    <dgm:pt modelId="{7BFA1E0F-FA03-4636-BCC2-3FF791BA38BE}" type="sibTrans" cxnId="{102E4C60-C94C-4213-B92F-5135E7D38504}">
      <dgm:prSet/>
      <dgm:spPr/>
      <dgm:t>
        <a:bodyPr/>
        <a:lstStyle/>
        <a:p>
          <a:endParaRPr lang="en-US"/>
        </a:p>
      </dgm:t>
    </dgm:pt>
    <dgm:pt modelId="{9D62A37A-E041-424B-90E1-E531C3B83F57}">
      <dgm:prSet/>
      <dgm:spPr/>
      <dgm:t>
        <a:bodyPr/>
        <a:lstStyle/>
        <a:p>
          <a:r>
            <a:rPr lang="en-US" dirty="0" smtClean="0"/>
            <a:t>Conclusion</a:t>
          </a:r>
          <a:endParaRPr lang="en-US" dirty="0"/>
        </a:p>
      </dgm:t>
    </dgm:pt>
    <dgm:pt modelId="{45038D95-3B45-4B1B-9E08-90A7EB659E28}" type="parTrans" cxnId="{88F6CABD-DC22-403A-9083-30EB50C6FD16}">
      <dgm:prSet/>
      <dgm:spPr/>
      <dgm:t>
        <a:bodyPr/>
        <a:lstStyle/>
        <a:p>
          <a:endParaRPr lang="en-US"/>
        </a:p>
      </dgm:t>
    </dgm:pt>
    <dgm:pt modelId="{13059629-AFB6-45E2-983F-97B011A0CABA}" type="sibTrans" cxnId="{88F6CABD-DC22-403A-9083-30EB50C6FD16}">
      <dgm:prSet/>
      <dgm:spPr/>
      <dgm:t>
        <a:bodyPr/>
        <a:lstStyle/>
        <a:p>
          <a:endParaRPr lang="en-US"/>
        </a:p>
      </dgm:t>
    </dgm:pt>
    <dgm:pt modelId="{20E0395C-4D3C-4048-A5F4-BC8EF54B83BA}">
      <dgm:prSet/>
      <dgm:spPr/>
      <dgm:t>
        <a:bodyPr/>
        <a:lstStyle/>
        <a:p>
          <a:r>
            <a:rPr lang="en-US" dirty="0" smtClean="0"/>
            <a:t>Diaspora Policies Post-COVID-19</a:t>
          </a:r>
          <a:endParaRPr lang="en-US" dirty="0"/>
        </a:p>
      </dgm:t>
    </dgm:pt>
    <dgm:pt modelId="{5671FE68-1DF7-4641-BF99-DC7DD1D976A8}" type="parTrans" cxnId="{B405EF9A-92E4-4389-981E-8FC3542FFBAF}">
      <dgm:prSet/>
      <dgm:spPr/>
      <dgm:t>
        <a:bodyPr/>
        <a:lstStyle/>
        <a:p>
          <a:endParaRPr lang="en-US"/>
        </a:p>
      </dgm:t>
    </dgm:pt>
    <dgm:pt modelId="{810314FB-BF15-47E8-9400-FAB45D034A37}" type="sibTrans" cxnId="{B405EF9A-92E4-4389-981E-8FC3542FFBAF}">
      <dgm:prSet/>
      <dgm:spPr/>
      <dgm:t>
        <a:bodyPr/>
        <a:lstStyle/>
        <a:p>
          <a:endParaRPr lang="en-US"/>
        </a:p>
      </dgm:t>
    </dgm:pt>
    <dgm:pt modelId="{14B595FC-4ED7-4226-823F-18E98B3C5341}" type="pres">
      <dgm:prSet presAssocID="{CC849ED8-11F6-42C0-A451-FAF0EDCC427F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FEDC7A-7673-460B-8B5E-7226254BFF1F}" type="pres">
      <dgm:prSet presAssocID="{E650C452-57FB-4352-8B26-41CED1F1AB7A}" presName="root1" presStyleCnt="0"/>
      <dgm:spPr/>
      <dgm:t>
        <a:bodyPr/>
        <a:lstStyle/>
        <a:p>
          <a:endParaRPr lang="en-US"/>
        </a:p>
      </dgm:t>
    </dgm:pt>
    <dgm:pt modelId="{064903BE-4D27-43CF-AAF1-BA9068C1B0E6}" type="pres">
      <dgm:prSet presAssocID="{E650C452-57FB-4352-8B26-41CED1F1AB7A}" presName="LevelOneTextNode" presStyleLbl="node0" presStyleIdx="0" presStyleCnt="1" custScaleY="156846" custLinFactNeighborX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E1C6DFE-6998-4A57-9273-18BA5716F3C5}" type="pres">
      <dgm:prSet presAssocID="{E650C452-57FB-4352-8B26-41CED1F1AB7A}" presName="level2hierChild" presStyleCnt="0"/>
      <dgm:spPr/>
      <dgm:t>
        <a:bodyPr/>
        <a:lstStyle/>
        <a:p>
          <a:endParaRPr lang="en-US"/>
        </a:p>
      </dgm:t>
    </dgm:pt>
    <dgm:pt modelId="{8ACC1780-4184-469E-BE2F-66E8BDE3E383}" type="pres">
      <dgm:prSet presAssocID="{CAC4AAC5-40D6-4C10-808A-FB4437E68B87}" presName="conn2-1" presStyleLbl="parChTrans1D2" presStyleIdx="0" presStyleCnt="6"/>
      <dgm:spPr/>
      <dgm:t>
        <a:bodyPr/>
        <a:lstStyle/>
        <a:p>
          <a:endParaRPr lang="en-US"/>
        </a:p>
      </dgm:t>
    </dgm:pt>
    <dgm:pt modelId="{D368B1A8-FD96-45E0-BFB9-01B1A04CBAD8}" type="pres">
      <dgm:prSet presAssocID="{CAC4AAC5-40D6-4C10-808A-FB4437E68B87}" presName="connTx" presStyleLbl="parChTrans1D2" presStyleIdx="0" presStyleCnt="6"/>
      <dgm:spPr/>
      <dgm:t>
        <a:bodyPr/>
        <a:lstStyle/>
        <a:p>
          <a:endParaRPr lang="en-US"/>
        </a:p>
      </dgm:t>
    </dgm:pt>
    <dgm:pt modelId="{57416E1B-A6C2-4CBF-B660-42CE8B48465C}" type="pres">
      <dgm:prSet presAssocID="{2DBDD464-4056-4192-AEB8-C17446341DCA}" presName="root2" presStyleCnt="0"/>
      <dgm:spPr/>
      <dgm:t>
        <a:bodyPr/>
        <a:lstStyle/>
        <a:p>
          <a:endParaRPr lang="en-US"/>
        </a:p>
      </dgm:t>
    </dgm:pt>
    <dgm:pt modelId="{EFF3B8FC-98BF-4FFA-B3E5-848D3451764A}" type="pres">
      <dgm:prSet presAssocID="{2DBDD464-4056-4192-AEB8-C17446341DCA}" presName="LevelTwoTextNode" presStyleLbl="node2" presStyleIdx="0" presStyleCnt="6" custScaleX="3186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E3EA3FF-B816-43A7-B666-088B348A560F}" type="pres">
      <dgm:prSet presAssocID="{2DBDD464-4056-4192-AEB8-C17446341DCA}" presName="level3hierChild" presStyleCnt="0"/>
      <dgm:spPr/>
      <dgm:t>
        <a:bodyPr/>
        <a:lstStyle/>
        <a:p>
          <a:endParaRPr lang="en-US"/>
        </a:p>
      </dgm:t>
    </dgm:pt>
    <dgm:pt modelId="{2E9F5971-1C1A-45EE-AF0E-6360A68D1324}" type="pres">
      <dgm:prSet presAssocID="{830779C2-33DA-4D03-8C5F-EE5DBBDE33F0}" presName="conn2-1" presStyleLbl="parChTrans1D2" presStyleIdx="1" presStyleCnt="6"/>
      <dgm:spPr/>
      <dgm:t>
        <a:bodyPr/>
        <a:lstStyle/>
        <a:p>
          <a:endParaRPr lang="en-US"/>
        </a:p>
      </dgm:t>
    </dgm:pt>
    <dgm:pt modelId="{2A05D523-B802-405C-BA1C-138D3D1CFFBF}" type="pres">
      <dgm:prSet presAssocID="{830779C2-33DA-4D03-8C5F-EE5DBBDE33F0}" presName="connTx" presStyleLbl="parChTrans1D2" presStyleIdx="1" presStyleCnt="6"/>
      <dgm:spPr/>
      <dgm:t>
        <a:bodyPr/>
        <a:lstStyle/>
        <a:p>
          <a:endParaRPr lang="en-US"/>
        </a:p>
      </dgm:t>
    </dgm:pt>
    <dgm:pt modelId="{721B1FB6-330F-4B48-9FDC-1DA5C3EBD68F}" type="pres">
      <dgm:prSet presAssocID="{0C9E4E05-52D5-43E3-86C8-415C185113E0}" presName="root2" presStyleCnt="0"/>
      <dgm:spPr/>
      <dgm:t>
        <a:bodyPr/>
        <a:lstStyle/>
        <a:p>
          <a:endParaRPr lang="en-US"/>
        </a:p>
      </dgm:t>
    </dgm:pt>
    <dgm:pt modelId="{6AF407D6-0C44-4143-8A2C-7FA17B3ECE7E}" type="pres">
      <dgm:prSet presAssocID="{0C9E4E05-52D5-43E3-86C8-415C185113E0}" presName="LevelTwoTextNode" presStyleLbl="node2" presStyleIdx="1" presStyleCnt="6" custScaleX="32009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33414FA-E9B8-44B2-81AB-AE42D7A5D2AA}" type="pres">
      <dgm:prSet presAssocID="{0C9E4E05-52D5-43E3-86C8-415C185113E0}" presName="level3hierChild" presStyleCnt="0"/>
      <dgm:spPr/>
      <dgm:t>
        <a:bodyPr/>
        <a:lstStyle/>
        <a:p>
          <a:endParaRPr lang="en-US"/>
        </a:p>
      </dgm:t>
    </dgm:pt>
    <dgm:pt modelId="{F766B16B-AC2D-4613-87E9-658610E487C9}" type="pres">
      <dgm:prSet presAssocID="{FF64AAB6-2381-42C3-80CA-5BFAB84FFB7D}" presName="conn2-1" presStyleLbl="parChTrans1D2" presStyleIdx="2" presStyleCnt="6"/>
      <dgm:spPr/>
      <dgm:t>
        <a:bodyPr/>
        <a:lstStyle/>
        <a:p>
          <a:endParaRPr lang="en-US"/>
        </a:p>
      </dgm:t>
    </dgm:pt>
    <dgm:pt modelId="{4C5EF561-F270-408D-AAED-E3C0F15B215C}" type="pres">
      <dgm:prSet presAssocID="{FF64AAB6-2381-42C3-80CA-5BFAB84FFB7D}" presName="connTx" presStyleLbl="parChTrans1D2" presStyleIdx="2" presStyleCnt="6"/>
      <dgm:spPr/>
      <dgm:t>
        <a:bodyPr/>
        <a:lstStyle/>
        <a:p>
          <a:endParaRPr lang="en-US"/>
        </a:p>
      </dgm:t>
    </dgm:pt>
    <dgm:pt modelId="{AECEB979-2F6E-46D5-A6F6-0F60D3E1E4FA}" type="pres">
      <dgm:prSet presAssocID="{9040AD11-106D-4B39-9D53-A99BA3FCE74D}" presName="root2" presStyleCnt="0"/>
      <dgm:spPr/>
      <dgm:t>
        <a:bodyPr/>
        <a:lstStyle/>
        <a:p>
          <a:endParaRPr lang="en-US"/>
        </a:p>
      </dgm:t>
    </dgm:pt>
    <dgm:pt modelId="{97D3AE39-4F39-40D6-B76F-DE5F12061B6D}" type="pres">
      <dgm:prSet presAssocID="{9040AD11-106D-4B39-9D53-A99BA3FCE74D}" presName="LevelTwoTextNode" presStyleLbl="node2" presStyleIdx="2" presStyleCnt="6" custScaleX="32009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72A35DF-A05E-44BC-9856-2C59E6DC7131}" type="pres">
      <dgm:prSet presAssocID="{9040AD11-106D-4B39-9D53-A99BA3FCE74D}" presName="level3hierChild" presStyleCnt="0"/>
      <dgm:spPr/>
      <dgm:t>
        <a:bodyPr/>
        <a:lstStyle/>
        <a:p>
          <a:endParaRPr lang="en-US"/>
        </a:p>
      </dgm:t>
    </dgm:pt>
    <dgm:pt modelId="{BE87D1B0-4C6F-4626-B17E-58F9CDE3F010}" type="pres">
      <dgm:prSet presAssocID="{22E0079A-9F1F-4902-A421-30B0FBD9E3B3}" presName="conn2-1" presStyleLbl="parChTrans1D2" presStyleIdx="3" presStyleCnt="6"/>
      <dgm:spPr/>
      <dgm:t>
        <a:bodyPr/>
        <a:lstStyle/>
        <a:p>
          <a:endParaRPr lang="en-US"/>
        </a:p>
      </dgm:t>
    </dgm:pt>
    <dgm:pt modelId="{B9F2DB20-7ACA-4BFF-B1CE-090671A84197}" type="pres">
      <dgm:prSet presAssocID="{22E0079A-9F1F-4902-A421-30B0FBD9E3B3}" presName="connTx" presStyleLbl="parChTrans1D2" presStyleIdx="3" presStyleCnt="6"/>
      <dgm:spPr/>
      <dgm:t>
        <a:bodyPr/>
        <a:lstStyle/>
        <a:p>
          <a:endParaRPr lang="en-US"/>
        </a:p>
      </dgm:t>
    </dgm:pt>
    <dgm:pt modelId="{6AB25F63-4642-4B3C-87E4-D5FA43CABCE0}" type="pres">
      <dgm:prSet presAssocID="{9DC6F964-EE85-4738-8DEF-F285BA5E0A4C}" presName="root2" presStyleCnt="0"/>
      <dgm:spPr/>
      <dgm:t>
        <a:bodyPr/>
        <a:lstStyle/>
        <a:p>
          <a:endParaRPr lang="en-US"/>
        </a:p>
      </dgm:t>
    </dgm:pt>
    <dgm:pt modelId="{2D2E6AEA-A0AC-4882-8C61-D8DD7F1707DB}" type="pres">
      <dgm:prSet presAssocID="{9DC6F964-EE85-4738-8DEF-F285BA5E0A4C}" presName="LevelTwoTextNode" presStyleLbl="node2" presStyleIdx="3" presStyleCnt="6" custScaleX="32327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2B39322-1AF6-47A0-8E86-A3A20A265708}" type="pres">
      <dgm:prSet presAssocID="{9DC6F964-EE85-4738-8DEF-F285BA5E0A4C}" presName="level3hierChild" presStyleCnt="0"/>
      <dgm:spPr/>
      <dgm:t>
        <a:bodyPr/>
        <a:lstStyle/>
        <a:p>
          <a:endParaRPr lang="en-US"/>
        </a:p>
      </dgm:t>
    </dgm:pt>
    <dgm:pt modelId="{79C8FF5F-A6D5-441A-AE71-399757F91717}" type="pres">
      <dgm:prSet presAssocID="{5671FE68-1DF7-4641-BF99-DC7DD1D976A8}" presName="conn2-1" presStyleLbl="parChTrans1D2" presStyleIdx="4" presStyleCnt="6"/>
      <dgm:spPr/>
      <dgm:t>
        <a:bodyPr/>
        <a:lstStyle/>
        <a:p>
          <a:endParaRPr lang="en-US"/>
        </a:p>
      </dgm:t>
    </dgm:pt>
    <dgm:pt modelId="{23E3F468-456C-4901-9752-764A5C3E96D9}" type="pres">
      <dgm:prSet presAssocID="{5671FE68-1DF7-4641-BF99-DC7DD1D976A8}" presName="connTx" presStyleLbl="parChTrans1D2" presStyleIdx="4" presStyleCnt="6"/>
      <dgm:spPr/>
      <dgm:t>
        <a:bodyPr/>
        <a:lstStyle/>
        <a:p>
          <a:endParaRPr lang="en-US"/>
        </a:p>
      </dgm:t>
    </dgm:pt>
    <dgm:pt modelId="{1BDDE7D4-48A0-4BB0-B376-A839708D89A3}" type="pres">
      <dgm:prSet presAssocID="{20E0395C-4D3C-4048-A5F4-BC8EF54B83BA}" presName="root2" presStyleCnt="0"/>
      <dgm:spPr/>
      <dgm:t>
        <a:bodyPr/>
        <a:lstStyle/>
        <a:p>
          <a:endParaRPr lang="en-US"/>
        </a:p>
      </dgm:t>
    </dgm:pt>
    <dgm:pt modelId="{ED68FA59-1A7B-4625-AE20-B72F6C37A67D}" type="pres">
      <dgm:prSet presAssocID="{20E0395C-4D3C-4048-A5F4-BC8EF54B83BA}" presName="LevelTwoTextNode" presStyleLbl="node2" presStyleIdx="4" presStyleCnt="6" custScaleX="32168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6B454AF-55CD-4A36-B278-905834481831}" type="pres">
      <dgm:prSet presAssocID="{20E0395C-4D3C-4048-A5F4-BC8EF54B83BA}" presName="level3hierChild" presStyleCnt="0"/>
      <dgm:spPr/>
      <dgm:t>
        <a:bodyPr/>
        <a:lstStyle/>
        <a:p>
          <a:endParaRPr lang="en-US"/>
        </a:p>
      </dgm:t>
    </dgm:pt>
    <dgm:pt modelId="{8F71487B-7310-46F8-ABE2-57B975FA743C}" type="pres">
      <dgm:prSet presAssocID="{45038D95-3B45-4B1B-9E08-90A7EB659E28}" presName="conn2-1" presStyleLbl="parChTrans1D2" presStyleIdx="5" presStyleCnt="6"/>
      <dgm:spPr/>
      <dgm:t>
        <a:bodyPr/>
        <a:lstStyle/>
        <a:p>
          <a:endParaRPr lang="en-US"/>
        </a:p>
      </dgm:t>
    </dgm:pt>
    <dgm:pt modelId="{2E41699B-2956-428C-BE37-53978F35ACA3}" type="pres">
      <dgm:prSet presAssocID="{45038D95-3B45-4B1B-9E08-90A7EB659E28}" presName="connTx" presStyleLbl="parChTrans1D2" presStyleIdx="5" presStyleCnt="6"/>
      <dgm:spPr/>
      <dgm:t>
        <a:bodyPr/>
        <a:lstStyle/>
        <a:p>
          <a:endParaRPr lang="en-US"/>
        </a:p>
      </dgm:t>
    </dgm:pt>
    <dgm:pt modelId="{CB2D46F6-3D20-427B-95AD-9637B20A2F20}" type="pres">
      <dgm:prSet presAssocID="{9D62A37A-E041-424B-90E1-E531C3B83F57}" presName="root2" presStyleCnt="0"/>
      <dgm:spPr/>
      <dgm:t>
        <a:bodyPr/>
        <a:lstStyle/>
        <a:p>
          <a:endParaRPr lang="en-US"/>
        </a:p>
      </dgm:t>
    </dgm:pt>
    <dgm:pt modelId="{94AE704B-7296-42A0-A65C-9452FE4C9CE7}" type="pres">
      <dgm:prSet presAssocID="{9D62A37A-E041-424B-90E1-E531C3B83F57}" presName="LevelTwoTextNode" presStyleLbl="node2" presStyleIdx="5" presStyleCnt="6" custScaleX="32157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E245553-1293-4A85-A731-628A90F4C319}" type="pres">
      <dgm:prSet presAssocID="{9D62A37A-E041-424B-90E1-E531C3B83F57}" presName="level3hierChild" presStyleCnt="0"/>
      <dgm:spPr/>
      <dgm:t>
        <a:bodyPr/>
        <a:lstStyle/>
        <a:p>
          <a:endParaRPr lang="en-US"/>
        </a:p>
      </dgm:t>
    </dgm:pt>
  </dgm:ptLst>
  <dgm:cxnLst>
    <dgm:cxn modelId="{C63EB381-B306-42EF-8F5F-5DDADCC0E7FA}" srcId="{E650C452-57FB-4352-8B26-41CED1F1AB7A}" destId="{2DBDD464-4056-4192-AEB8-C17446341DCA}" srcOrd="0" destOrd="0" parTransId="{CAC4AAC5-40D6-4C10-808A-FB4437E68B87}" sibTransId="{E16C30E9-B4FE-4CDD-998B-396A6B300B4F}"/>
    <dgm:cxn modelId="{3AB582EA-AFE1-4354-B604-9CC7EF826A09}" type="presOf" srcId="{22E0079A-9F1F-4902-A421-30B0FBD9E3B3}" destId="{BE87D1B0-4C6F-4626-B17E-58F9CDE3F010}" srcOrd="0" destOrd="0" presId="urn:microsoft.com/office/officeart/2008/layout/HorizontalMultiLevelHierarchy#1"/>
    <dgm:cxn modelId="{C6D1D6E3-7E2B-4198-901F-CE2A1DF8F516}" type="presOf" srcId="{830779C2-33DA-4D03-8C5F-EE5DBBDE33F0}" destId="{2E9F5971-1C1A-45EE-AF0E-6360A68D1324}" srcOrd="0" destOrd="0" presId="urn:microsoft.com/office/officeart/2008/layout/HorizontalMultiLevelHierarchy#1"/>
    <dgm:cxn modelId="{19CE24B4-C459-4FF9-8DF2-714AF515227A}" type="presOf" srcId="{E650C452-57FB-4352-8B26-41CED1F1AB7A}" destId="{064903BE-4D27-43CF-AAF1-BA9068C1B0E6}" srcOrd="0" destOrd="0" presId="urn:microsoft.com/office/officeart/2008/layout/HorizontalMultiLevelHierarchy#1"/>
    <dgm:cxn modelId="{7F3474EA-4706-429E-9F85-E3909531867A}" type="presOf" srcId="{CAC4AAC5-40D6-4C10-808A-FB4437E68B87}" destId="{8ACC1780-4184-469E-BE2F-66E8BDE3E383}" srcOrd="0" destOrd="0" presId="urn:microsoft.com/office/officeart/2008/layout/HorizontalMultiLevelHierarchy#1"/>
    <dgm:cxn modelId="{F5F98BCE-7166-4A15-8F07-6B4AF8DD54D1}" type="presOf" srcId="{0C9E4E05-52D5-43E3-86C8-415C185113E0}" destId="{6AF407D6-0C44-4143-8A2C-7FA17B3ECE7E}" srcOrd="0" destOrd="0" presId="urn:microsoft.com/office/officeart/2008/layout/HorizontalMultiLevelHierarchy#1"/>
    <dgm:cxn modelId="{F58EEFB7-9E5A-45E0-A650-DB55C60AFCFD}" type="presOf" srcId="{45038D95-3B45-4B1B-9E08-90A7EB659E28}" destId="{8F71487B-7310-46F8-ABE2-57B975FA743C}" srcOrd="0" destOrd="0" presId="urn:microsoft.com/office/officeart/2008/layout/HorizontalMultiLevelHierarchy#1"/>
    <dgm:cxn modelId="{B9B7AFA9-B410-4CD4-ACB3-2D57DA9D9911}" type="presOf" srcId="{9040AD11-106D-4B39-9D53-A99BA3FCE74D}" destId="{97D3AE39-4F39-40D6-B76F-DE5F12061B6D}" srcOrd="0" destOrd="0" presId="urn:microsoft.com/office/officeart/2008/layout/HorizontalMultiLevelHierarchy#1"/>
    <dgm:cxn modelId="{EFC1EB68-0211-4842-B54B-388379DA64CC}" type="presOf" srcId="{20E0395C-4D3C-4048-A5F4-BC8EF54B83BA}" destId="{ED68FA59-1A7B-4625-AE20-B72F6C37A67D}" srcOrd="0" destOrd="0" presId="urn:microsoft.com/office/officeart/2008/layout/HorizontalMultiLevelHierarchy#1"/>
    <dgm:cxn modelId="{A6DADBE5-E28F-4A10-8202-08EBCF68B0E3}" srcId="{E650C452-57FB-4352-8B26-41CED1F1AB7A}" destId="{9040AD11-106D-4B39-9D53-A99BA3FCE74D}" srcOrd="2" destOrd="0" parTransId="{FF64AAB6-2381-42C3-80CA-5BFAB84FFB7D}" sibTransId="{8623914D-9838-48C4-9D25-5BC13CEEBE8D}"/>
    <dgm:cxn modelId="{22C615CC-6F95-498E-8B98-B03E3AE3D7C8}" type="presOf" srcId="{5671FE68-1DF7-4641-BF99-DC7DD1D976A8}" destId="{79C8FF5F-A6D5-441A-AE71-399757F91717}" srcOrd="0" destOrd="0" presId="urn:microsoft.com/office/officeart/2008/layout/HorizontalMultiLevelHierarchy#1"/>
    <dgm:cxn modelId="{64752FD2-1E53-44DE-89EB-4B882DDD7912}" type="presOf" srcId="{830779C2-33DA-4D03-8C5F-EE5DBBDE33F0}" destId="{2A05D523-B802-405C-BA1C-138D3D1CFFBF}" srcOrd="1" destOrd="0" presId="urn:microsoft.com/office/officeart/2008/layout/HorizontalMultiLevelHierarchy#1"/>
    <dgm:cxn modelId="{AC2A43D6-7C8B-489D-8011-40E9351338CE}" srcId="{CC849ED8-11F6-42C0-A451-FAF0EDCC427F}" destId="{E650C452-57FB-4352-8B26-41CED1F1AB7A}" srcOrd="0" destOrd="0" parTransId="{670003C4-B455-4E36-9759-19B7D13D24DD}" sibTransId="{6B11C233-6CC1-426D-9474-5E80CBD39891}"/>
    <dgm:cxn modelId="{B5B8FB79-C317-483F-97AB-6FCDCAE8453C}" srcId="{E650C452-57FB-4352-8B26-41CED1F1AB7A}" destId="{0C9E4E05-52D5-43E3-86C8-415C185113E0}" srcOrd="1" destOrd="0" parTransId="{830779C2-33DA-4D03-8C5F-EE5DBBDE33F0}" sibTransId="{62D80EA5-6998-4121-9212-47FC7E8EF479}"/>
    <dgm:cxn modelId="{88F6CABD-DC22-403A-9083-30EB50C6FD16}" srcId="{E650C452-57FB-4352-8B26-41CED1F1AB7A}" destId="{9D62A37A-E041-424B-90E1-E531C3B83F57}" srcOrd="5" destOrd="0" parTransId="{45038D95-3B45-4B1B-9E08-90A7EB659E28}" sibTransId="{13059629-AFB6-45E2-983F-97B011A0CABA}"/>
    <dgm:cxn modelId="{DCDDBE75-27C1-4BBA-9DD4-43BE54D34510}" type="presOf" srcId="{CC849ED8-11F6-42C0-A451-FAF0EDCC427F}" destId="{14B595FC-4ED7-4226-823F-18E98B3C5341}" srcOrd="0" destOrd="0" presId="urn:microsoft.com/office/officeart/2008/layout/HorizontalMultiLevelHierarchy#1"/>
    <dgm:cxn modelId="{EA927A3D-6FB3-4B30-90A2-1A60A493B98D}" type="presOf" srcId="{2DBDD464-4056-4192-AEB8-C17446341DCA}" destId="{EFF3B8FC-98BF-4FFA-B3E5-848D3451764A}" srcOrd="0" destOrd="0" presId="urn:microsoft.com/office/officeart/2008/layout/HorizontalMultiLevelHierarchy#1"/>
    <dgm:cxn modelId="{65125CF1-A19E-43CD-845E-F2EAC4ADBDE9}" type="presOf" srcId="{FF64AAB6-2381-42C3-80CA-5BFAB84FFB7D}" destId="{F766B16B-AC2D-4613-87E9-658610E487C9}" srcOrd="0" destOrd="0" presId="urn:microsoft.com/office/officeart/2008/layout/HorizontalMultiLevelHierarchy#1"/>
    <dgm:cxn modelId="{102E4C60-C94C-4213-B92F-5135E7D38504}" srcId="{E650C452-57FB-4352-8B26-41CED1F1AB7A}" destId="{9DC6F964-EE85-4738-8DEF-F285BA5E0A4C}" srcOrd="3" destOrd="0" parTransId="{22E0079A-9F1F-4902-A421-30B0FBD9E3B3}" sibTransId="{7BFA1E0F-FA03-4636-BCC2-3FF791BA38BE}"/>
    <dgm:cxn modelId="{B405EF9A-92E4-4389-981E-8FC3542FFBAF}" srcId="{E650C452-57FB-4352-8B26-41CED1F1AB7A}" destId="{20E0395C-4D3C-4048-A5F4-BC8EF54B83BA}" srcOrd="4" destOrd="0" parTransId="{5671FE68-1DF7-4641-BF99-DC7DD1D976A8}" sibTransId="{810314FB-BF15-47E8-9400-FAB45D034A37}"/>
    <dgm:cxn modelId="{08F829C0-5BD9-4CA8-893D-BAF199F590BB}" type="presOf" srcId="{9D62A37A-E041-424B-90E1-E531C3B83F57}" destId="{94AE704B-7296-42A0-A65C-9452FE4C9CE7}" srcOrd="0" destOrd="0" presId="urn:microsoft.com/office/officeart/2008/layout/HorizontalMultiLevelHierarchy#1"/>
    <dgm:cxn modelId="{4339C2F8-034E-4A65-B721-0CDC85202A1D}" type="presOf" srcId="{5671FE68-1DF7-4641-BF99-DC7DD1D976A8}" destId="{23E3F468-456C-4901-9752-764A5C3E96D9}" srcOrd="1" destOrd="0" presId="urn:microsoft.com/office/officeart/2008/layout/HorizontalMultiLevelHierarchy#1"/>
    <dgm:cxn modelId="{C7A5BF56-3ACE-4B4E-A22A-655A91BE4C59}" type="presOf" srcId="{22E0079A-9F1F-4902-A421-30B0FBD9E3B3}" destId="{B9F2DB20-7ACA-4BFF-B1CE-090671A84197}" srcOrd="1" destOrd="0" presId="urn:microsoft.com/office/officeart/2008/layout/HorizontalMultiLevelHierarchy#1"/>
    <dgm:cxn modelId="{59CB536E-A0C1-4605-9963-F3EC75E74640}" type="presOf" srcId="{9DC6F964-EE85-4738-8DEF-F285BA5E0A4C}" destId="{2D2E6AEA-A0AC-4882-8C61-D8DD7F1707DB}" srcOrd="0" destOrd="0" presId="urn:microsoft.com/office/officeart/2008/layout/HorizontalMultiLevelHierarchy#1"/>
    <dgm:cxn modelId="{581A1480-E369-452C-A61D-995F9DFF8C4B}" type="presOf" srcId="{FF64AAB6-2381-42C3-80CA-5BFAB84FFB7D}" destId="{4C5EF561-F270-408D-AAED-E3C0F15B215C}" srcOrd="1" destOrd="0" presId="urn:microsoft.com/office/officeart/2008/layout/HorizontalMultiLevelHierarchy#1"/>
    <dgm:cxn modelId="{6AD8B736-B23C-4382-AC4D-CEE0939EEC28}" type="presOf" srcId="{CAC4AAC5-40D6-4C10-808A-FB4437E68B87}" destId="{D368B1A8-FD96-45E0-BFB9-01B1A04CBAD8}" srcOrd="1" destOrd="0" presId="urn:microsoft.com/office/officeart/2008/layout/HorizontalMultiLevelHierarchy#1"/>
    <dgm:cxn modelId="{DA820A80-9371-468F-8A05-624628B0EE35}" type="presOf" srcId="{45038D95-3B45-4B1B-9E08-90A7EB659E28}" destId="{2E41699B-2956-428C-BE37-53978F35ACA3}" srcOrd="1" destOrd="0" presId="urn:microsoft.com/office/officeart/2008/layout/HorizontalMultiLevelHierarchy#1"/>
    <dgm:cxn modelId="{AB43B1E0-9CC3-4076-AF01-A88C52861A65}" type="presParOf" srcId="{14B595FC-4ED7-4226-823F-18E98B3C5341}" destId="{CEFEDC7A-7673-460B-8B5E-7226254BFF1F}" srcOrd="0" destOrd="0" presId="urn:microsoft.com/office/officeart/2008/layout/HorizontalMultiLevelHierarchy#1"/>
    <dgm:cxn modelId="{2F047837-9520-41DF-92A1-4A90BECC8ACE}" type="presParOf" srcId="{CEFEDC7A-7673-460B-8B5E-7226254BFF1F}" destId="{064903BE-4D27-43CF-AAF1-BA9068C1B0E6}" srcOrd="0" destOrd="0" presId="urn:microsoft.com/office/officeart/2008/layout/HorizontalMultiLevelHierarchy#1"/>
    <dgm:cxn modelId="{8D7F7DA3-E7D3-4BBA-A7CA-9BCA8A9657EF}" type="presParOf" srcId="{CEFEDC7A-7673-460B-8B5E-7226254BFF1F}" destId="{EE1C6DFE-6998-4A57-9273-18BA5716F3C5}" srcOrd="1" destOrd="0" presId="urn:microsoft.com/office/officeart/2008/layout/HorizontalMultiLevelHierarchy#1"/>
    <dgm:cxn modelId="{0E7E8994-8708-412A-901A-D87ABE8F824B}" type="presParOf" srcId="{EE1C6DFE-6998-4A57-9273-18BA5716F3C5}" destId="{8ACC1780-4184-469E-BE2F-66E8BDE3E383}" srcOrd="0" destOrd="0" presId="urn:microsoft.com/office/officeart/2008/layout/HorizontalMultiLevelHierarchy#1"/>
    <dgm:cxn modelId="{BF9D3BAA-EC4B-4C08-98D5-791263D5565A}" type="presParOf" srcId="{8ACC1780-4184-469E-BE2F-66E8BDE3E383}" destId="{D368B1A8-FD96-45E0-BFB9-01B1A04CBAD8}" srcOrd="0" destOrd="0" presId="urn:microsoft.com/office/officeart/2008/layout/HorizontalMultiLevelHierarchy#1"/>
    <dgm:cxn modelId="{A7DBD034-E507-4892-82B3-6D690B20B8C2}" type="presParOf" srcId="{EE1C6DFE-6998-4A57-9273-18BA5716F3C5}" destId="{57416E1B-A6C2-4CBF-B660-42CE8B48465C}" srcOrd="1" destOrd="0" presId="urn:microsoft.com/office/officeart/2008/layout/HorizontalMultiLevelHierarchy#1"/>
    <dgm:cxn modelId="{8C9D3315-B5A4-4ADC-BF6D-549B55B80E41}" type="presParOf" srcId="{57416E1B-A6C2-4CBF-B660-42CE8B48465C}" destId="{EFF3B8FC-98BF-4FFA-B3E5-848D3451764A}" srcOrd="0" destOrd="0" presId="urn:microsoft.com/office/officeart/2008/layout/HorizontalMultiLevelHierarchy#1"/>
    <dgm:cxn modelId="{C548CBBC-CF61-41A8-A82D-B39E01A16411}" type="presParOf" srcId="{57416E1B-A6C2-4CBF-B660-42CE8B48465C}" destId="{FE3EA3FF-B816-43A7-B666-088B348A560F}" srcOrd="1" destOrd="0" presId="urn:microsoft.com/office/officeart/2008/layout/HorizontalMultiLevelHierarchy#1"/>
    <dgm:cxn modelId="{EE430231-D4F2-46E6-9933-3B04574B4C1A}" type="presParOf" srcId="{EE1C6DFE-6998-4A57-9273-18BA5716F3C5}" destId="{2E9F5971-1C1A-45EE-AF0E-6360A68D1324}" srcOrd="2" destOrd="0" presId="urn:microsoft.com/office/officeart/2008/layout/HorizontalMultiLevelHierarchy#1"/>
    <dgm:cxn modelId="{EB09C282-CC46-4D91-9439-CB9B1E3BE87A}" type="presParOf" srcId="{2E9F5971-1C1A-45EE-AF0E-6360A68D1324}" destId="{2A05D523-B802-405C-BA1C-138D3D1CFFBF}" srcOrd="0" destOrd="0" presId="urn:microsoft.com/office/officeart/2008/layout/HorizontalMultiLevelHierarchy#1"/>
    <dgm:cxn modelId="{C012AB64-EB2C-4276-8E9C-398389772F33}" type="presParOf" srcId="{EE1C6DFE-6998-4A57-9273-18BA5716F3C5}" destId="{721B1FB6-330F-4B48-9FDC-1DA5C3EBD68F}" srcOrd="3" destOrd="0" presId="urn:microsoft.com/office/officeart/2008/layout/HorizontalMultiLevelHierarchy#1"/>
    <dgm:cxn modelId="{787573C9-FDC5-45FF-B91E-D3B1F0743524}" type="presParOf" srcId="{721B1FB6-330F-4B48-9FDC-1DA5C3EBD68F}" destId="{6AF407D6-0C44-4143-8A2C-7FA17B3ECE7E}" srcOrd="0" destOrd="0" presId="urn:microsoft.com/office/officeart/2008/layout/HorizontalMultiLevelHierarchy#1"/>
    <dgm:cxn modelId="{E102242C-9680-4D14-B485-62D7CE313BCD}" type="presParOf" srcId="{721B1FB6-330F-4B48-9FDC-1DA5C3EBD68F}" destId="{433414FA-E9B8-44B2-81AB-AE42D7A5D2AA}" srcOrd="1" destOrd="0" presId="urn:microsoft.com/office/officeart/2008/layout/HorizontalMultiLevelHierarchy#1"/>
    <dgm:cxn modelId="{E5613D22-0C69-44E2-B951-9FFACD55B767}" type="presParOf" srcId="{EE1C6DFE-6998-4A57-9273-18BA5716F3C5}" destId="{F766B16B-AC2D-4613-87E9-658610E487C9}" srcOrd="4" destOrd="0" presId="urn:microsoft.com/office/officeart/2008/layout/HorizontalMultiLevelHierarchy#1"/>
    <dgm:cxn modelId="{8A794FAF-CC1D-40CF-849F-3911069A3C2F}" type="presParOf" srcId="{F766B16B-AC2D-4613-87E9-658610E487C9}" destId="{4C5EF561-F270-408D-AAED-E3C0F15B215C}" srcOrd="0" destOrd="0" presId="urn:microsoft.com/office/officeart/2008/layout/HorizontalMultiLevelHierarchy#1"/>
    <dgm:cxn modelId="{EBF7AAE3-1100-46DD-8784-714746909456}" type="presParOf" srcId="{EE1C6DFE-6998-4A57-9273-18BA5716F3C5}" destId="{AECEB979-2F6E-46D5-A6F6-0F60D3E1E4FA}" srcOrd="5" destOrd="0" presId="urn:microsoft.com/office/officeart/2008/layout/HorizontalMultiLevelHierarchy#1"/>
    <dgm:cxn modelId="{73B8CEB9-6752-4E94-BD3E-99DFE379494E}" type="presParOf" srcId="{AECEB979-2F6E-46D5-A6F6-0F60D3E1E4FA}" destId="{97D3AE39-4F39-40D6-B76F-DE5F12061B6D}" srcOrd="0" destOrd="0" presId="urn:microsoft.com/office/officeart/2008/layout/HorizontalMultiLevelHierarchy#1"/>
    <dgm:cxn modelId="{FC9CB53E-E91F-491D-984C-6024AA47EF92}" type="presParOf" srcId="{AECEB979-2F6E-46D5-A6F6-0F60D3E1E4FA}" destId="{372A35DF-A05E-44BC-9856-2C59E6DC7131}" srcOrd="1" destOrd="0" presId="urn:microsoft.com/office/officeart/2008/layout/HorizontalMultiLevelHierarchy#1"/>
    <dgm:cxn modelId="{48EB4F4A-7A70-4336-8D36-3A9C6B30401E}" type="presParOf" srcId="{EE1C6DFE-6998-4A57-9273-18BA5716F3C5}" destId="{BE87D1B0-4C6F-4626-B17E-58F9CDE3F010}" srcOrd="6" destOrd="0" presId="urn:microsoft.com/office/officeart/2008/layout/HorizontalMultiLevelHierarchy#1"/>
    <dgm:cxn modelId="{1ADD4F6C-5B21-4EC7-8615-8D07E0B797AA}" type="presParOf" srcId="{BE87D1B0-4C6F-4626-B17E-58F9CDE3F010}" destId="{B9F2DB20-7ACA-4BFF-B1CE-090671A84197}" srcOrd="0" destOrd="0" presId="urn:microsoft.com/office/officeart/2008/layout/HorizontalMultiLevelHierarchy#1"/>
    <dgm:cxn modelId="{8214F26C-6AB5-4121-8931-49A10EC93F97}" type="presParOf" srcId="{EE1C6DFE-6998-4A57-9273-18BA5716F3C5}" destId="{6AB25F63-4642-4B3C-87E4-D5FA43CABCE0}" srcOrd="7" destOrd="0" presId="urn:microsoft.com/office/officeart/2008/layout/HorizontalMultiLevelHierarchy#1"/>
    <dgm:cxn modelId="{BEC1F420-EA1B-4C5E-8FE4-A152CC2C2690}" type="presParOf" srcId="{6AB25F63-4642-4B3C-87E4-D5FA43CABCE0}" destId="{2D2E6AEA-A0AC-4882-8C61-D8DD7F1707DB}" srcOrd="0" destOrd="0" presId="urn:microsoft.com/office/officeart/2008/layout/HorizontalMultiLevelHierarchy#1"/>
    <dgm:cxn modelId="{ADC94D77-3384-4230-977E-61F186D1162F}" type="presParOf" srcId="{6AB25F63-4642-4B3C-87E4-D5FA43CABCE0}" destId="{02B39322-1AF6-47A0-8E86-A3A20A265708}" srcOrd="1" destOrd="0" presId="urn:microsoft.com/office/officeart/2008/layout/HorizontalMultiLevelHierarchy#1"/>
    <dgm:cxn modelId="{501FE394-5DC0-477C-913A-711BD0385328}" type="presParOf" srcId="{EE1C6DFE-6998-4A57-9273-18BA5716F3C5}" destId="{79C8FF5F-A6D5-441A-AE71-399757F91717}" srcOrd="8" destOrd="0" presId="urn:microsoft.com/office/officeart/2008/layout/HorizontalMultiLevelHierarchy#1"/>
    <dgm:cxn modelId="{C6D8F285-766C-4B6A-B65C-C58EB50AFD8B}" type="presParOf" srcId="{79C8FF5F-A6D5-441A-AE71-399757F91717}" destId="{23E3F468-456C-4901-9752-764A5C3E96D9}" srcOrd="0" destOrd="0" presId="urn:microsoft.com/office/officeart/2008/layout/HorizontalMultiLevelHierarchy#1"/>
    <dgm:cxn modelId="{0E79A7E1-EE5F-49AD-9CB9-EEE1D0B8EF64}" type="presParOf" srcId="{EE1C6DFE-6998-4A57-9273-18BA5716F3C5}" destId="{1BDDE7D4-48A0-4BB0-B376-A839708D89A3}" srcOrd="9" destOrd="0" presId="urn:microsoft.com/office/officeart/2008/layout/HorizontalMultiLevelHierarchy#1"/>
    <dgm:cxn modelId="{36008CE3-50D7-40D6-902D-BD56B36F8A81}" type="presParOf" srcId="{1BDDE7D4-48A0-4BB0-B376-A839708D89A3}" destId="{ED68FA59-1A7B-4625-AE20-B72F6C37A67D}" srcOrd="0" destOrd="0" presId="urn:microsoft.com/office/officeart/2008/layout/HorizontalMultiLevelHierarchy#1"/>
    <dgm:cxn modelId="{4C98FD44-8721-401B-80D2-B5017DF28186}" type="presParOf" srcId="{1BDDE7D4-48A0-4BB0-B376-A839708D89A3}" destId="{E6B454AF-55CD-4A36-B278-905834481831}" srcOrd="1" destOrd="0" presId="urn:microsoft.com/office/officeart/2008/layout/HorizontalMultiLevelHierarchy#1"/>
    <dgm:cxn modelId="{8CA78D15-479F-4B47-B4BE-86C9FCF691CA}" type="presParOf" srcId="{EE1C6DFE-6998-4A57-9273-18BA5716F3C5}" destId="{8F71487B-7310-46F8-ABE2-57B975FA743C}" srcOrd="10" destOrd="0" presId="urn:microsoft.com/office/officeart/2008/layout/HorizontalMultiLevelHierarchy#1"/>
    <dgm:cxn modelId="{23770815-09F7-4AC3-96AF-8E7A94C03486}" type="presParOf" srcId="{8F71487B-7310-46F8-ABE2-57B975FA743C}" destId="{2E41699B-2956-428C-BE37-53978F35ACA3}" srcOrd="0" destOrd="0" presId="urn:microsoft.com/office/officeart/2008/layout/HorizontalMultiLevelHierarchy#1"/>
    <dgm:cxn modelId="{C4B17BDE-A80C-4CB0-BA55-3C2CF218644F}" type="presParOf" srcId="{EE1C6DFE-6998-4A57-9273-18BA5716F3C5}" destId="{CB2D46F6-3D20-427B-95AD-9637B20A2F20}" srcOrd="11" destOrd="0" presId="urn:microsoft.com/office/officeart/2008/layout/HorizontalMultiLevelHierarchy#1"/>
    <dgm:cxn modelId="{57E0F026-9023-4999-916C-E0E9AE1D943B}" type="presParOf" srcId="{CB2D46F6-3D20-427B-95AD-9637B20A2F20}" destId="{94AE704B-7296-42A0-A65C-9452FE4C9CE7}" srcOrd="0" destOrd="0" presId="urn:microsoft.com/office/officeart/2008/layout/HorizontalMultiLevelHierarchy#1"/>
    <dgm:cxn modelId="{847263FE-597A-46CD-BE9D-67D36599490C}" type="presParOf" srcId="{CB2D46F6-3D20-427B-95AD-9637B20A2F20}" destId="{FE245553-1293-4A85-A731-628A90F4C319}" srcOrd="1" destOrd="0" presId="urn:microsoft.com/office/officeart/2008/layout/HorizontalMultiLevelHierarchy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D5CA196-1DD9-4E82-9C18-20659A039635}" type="doc">
      <dgm:prSet loTypeId="urn:microsoft.com/office/officeart/2005/8/layout/balance1" loCatId="relationship" qsTypeId="urn:microsoft.com/office/officeart/2005/8/quickstyle/3d1#6" qsCatId="3D" csTypeId="urn:microsoft.com/office/officeart/2005/8/colors/colorful1#5" csCatId="colorful" phldr="1"/>
      <dgm:spPr/>
      <dgm:t>
        <a:bodyPr/>
        <a:lstStyle/>
        <a:p>
          <a:endParaRPr lang="en-US"/>
        </a:p>
      </dgm:t>
    </dgm:pt>
    <dgm:pt modelId="{4158A88E-1A0F-41AE-84DE-B5096F5DA739}">
      <dgm:prSet phldrT="[Text]"/>
      <dgm:spPr/>
      <dgm:t>
        <a:bodyPr/>
        <a:lstStyle/>
        <a:p>
          <a:r>
            <a:rPr lang="en-US" b="1" dirty="0" smtClean="0"/>
            <a:t>Diaspora</a:t>
          </a:r>
        </a:p>
        <a:p>
          <a:r>
            <a:rPr lang="en-US" b="1" dirty="0" smtClean="0">
              <a:solidFill>
                <a:srgbClr val="FF0000"/>
              </a:solidFill>
            </a:rPr>
            <a:t>Expectations</a:t>
          </a:r>
          <a:endParaRPr lang="en-US" b="1" dirty="0">
            <a:solidFill>
              <a:srgbClr val="FF0000"/>
            </a:solidFill>
          </a:endParaRPr>
        </a:p>
      </dgm:t>
    </dgm:pt>
    <dgm:pt modelId="{A9FEE101-5D9F-437E-B593-E8B1B42A794A}" type="parTrans" cxnId="{15066328-B94B-4B3F-BAEF-5BBD0AC38EFC}">
      <dgm:prSet/>
      <dgm:spPr/>
      <dgm:t>
        <a:bodyPr/>
        <a:lstStyle/>
        <a:p>
          <a:endParaRPr lang="en-US"/>
        </a:p>
      </dgm:t>
    </dgm:pt>
    <dgm:pt modelId="{9B0D1B8A-4F66-4EAE-A658-9077B5B39664}" type="sibTrans" cxnId="{15066328-B94B-4B3F-BAEF-5BBD0AC38EFC}">
      <dgm:prSet/>
      <dgm:spPr/>
      <dgm:t>
        <a:bodyPr/>
        <a:lstStyle/>
        <a:p>
          <a:endParaRPr lang="en-US"/>
        </a:p>
      </dgm:t>
    </dgm:pt>
    <dgm:pt modelId="{64FA46FD-B8FB-4F68-920F-523249E588C5}">
      <dgm:prSet phldrT="[Text]" custT="1"/>
      <dgm:spPr/>
      <dgm:t>
        <a:bodyPr/>
        <a:lstStyle/>
        <a:p>
          <a:r>
            <a:rPr lang="en-US" sz="1800" b="1" dirty="0" smtClean="0"/>
            <a:t>Diaspora Vote/Dual </a:t>
          </a:r>
          <a:r>
            <a:rPr lang="en-US" sz="1800" b="1" dirty="0" smtClean="0"/>
            <a:t>Citizenship</a:t>
          </a:r>
          <a:endParaRPr lang="en-US" sz="1800" b="1" dirty="0"/>
        </a:p>
      </dgm:t>
    </dgm:pt>
    <dgm:pt modelId="{C23E7BD1-E8E2-4F4E-94E1-D534BBA197ED}" type="parTrans" cxnId="{7499EFF6-69A3-4E4C-80B1-6379A50EEC6D}">
      <dgm:prSet/>
      <dgm:spPr/>
      <dgm:t>
        <a:bodyPr/>
        <a:lstStyle/>
        <a:p>
          <a:endParaRPr lang="en-US"/>
        </a:p>
      </dgm:t>
    </dgm:pt>
    <dgm:pt modelId="{E29F9A72-6A3F-4FD1-9AE6-4F420E1FF03C}" type="sibTrans" cxnId="{7499EFF6-69A3-4E4C-80B1-6379A50EEC6D}">
      <dgm:prSet/>
      <dgm:spPr/>
      <dgm:t>
        <a:bodyPr/>
        <a:lstStyle/>
        <a:p>
          <a:endParaRPr lang="en-US"/>
        </a:p>
      </dgm:t>
    </dgm:pt>
    <dgm:pt modelId="{5F311D5A-C4FD-49AA-B6F2-6D9EBEF6C3D4}">
      <dgm:prSet phldrT="[Text]" custT="1"/>
      <dgm:spPr/>
      <dgm:t>
        <a:bodyPr/>
        <a:lstStyle/>
        <a:p>
          <a:r>
            <a:rPr lang="en-US" sz="2000" b="1" dirty="0" smtClean="0"/>
            <a:t>Political will to embrace </a:t>
          </a:r>
          <a:endParaRPr lang="en-US" sz="2000" b="1" dirty="0"/>
        </a:p>
      </dgm:t>
    </dgm:pt>
    <dgm:pt modelId="{EFEE9ADC-1DD4-462C-8BBB-A67D25C6CD53}" type="parTrans" cxnId="{BB3BF39D-DDC8-4728-B993-42F145AB16DE}">
      <dgm:prSet/>
      <dgm:spPr/>
      <dgm:t>
        <a:bodyPr/>
        <a:lstStyle/>
        <a:p>
          <a:endParaRPr lang="en-US"/>
        </a:p>
      </dgm:t>
    </dgm:pt>
    <dgm:pt modelId="{1668077F-77FB-4B01-96E4-BE5732C7D213}" type="sibTrans" cxnId="{BB3BF39D-DDC8-4728-B993-42F145AB16DE}">
      <dgm:prSet/>
      <dgm:spPr/>
      <dgm:t>
        <a:bodyPr/>
        <a:lstStyle/>
        <a:p>
          <a:endParaRPr lang="en-US"/>
        </a:p>
      </dgm:t>
    </dgm:pt>
    <dgm:pt modelId="{3D1711CB-E5B3-4C9F-9308-133BC76558D9}">
      <dgm:prSet phldrT="[Text]" custT="1"/>
      <dgm:spPr/>
      <dgm:t>
        <a:bodyPr/>
        <a:lstStyle/>
        <a:p>
          <a:r>
            <a:rPr lang="en-US" sz="2200" b="1" dirty="0" smtClean="0"/>
            <a:t>Policy</a:t>
          </a:r>
        </a:p>
        <a:p>
          <a:r>
            <a:rPr lang="en-US" sz="2200" b="1" dirty="0" smtClean="0">
              <a:solidFill>
                <a:srgbClr val="FF0000"/>
              </a:solidFill>
            </a:rPr>
            <a:t>Expectations</a:t>
          </a:r>
          <a:endParaRPr lang="en-US" sz="2200" b="1" dirty="0"/>
        </a:p>
      </dgm:t>
    </dgm:pt>
    <dgm:pt modelId="{A76441DC-91D9-4AC2-884B-A4496DDFBF6B}" type="parTrans" cxnId="{145A20A9-11C1-4A15-B0DF-32A995821FFE}">
      <dgm:prSet/>
      <dgm:spPr/>
      <dgm:t>
        <a:bodyPr/>
        <a:lstStyle/>
        <a:p>
          <a:endParaRPr lang="en-US"/>
        </a:p>
      </dgm:t>
    </dgm:pt>
    <dgm:pt modelId="{04FFCEDD-CFA1-41D6-A399-3876D45543A8}" type="sibTrans" cxnId="{145A20A9-11C1-4A15-B0DF-32A995821FFE}">
      <dgm:prSet/>
      <dgm:spPr/>
      <dgm:t>
        <a:bodyPr/>
        <a:lstStyle/>
        <a:p>
          <a:endParaRPr lang="en-US"/>
        </a:p>
      </dgm:t>
    </dgm:pt>
    <dgm:pt modelId="{41424E56-20DE-45F8-8409-234486A0187A}">
      <dgm:prSet phldrT="[Text]" custT="1"/>
      <dgm:spPr/>
      <dgm:t>
        <a:bodyPr/>
        <a:lstStyle/>
        <a:p>
          <a:r>
            <a:rPr lang="en-US" sz="2000" b="1" dirty="0" smtClean="0"/>
            <a:t>Knowledge &amp; Skills transfer</a:t>
          </a:r>
          <a:endParaRPr lang="en-US" sz="2000" b="1" dirty="0"/>
        </a:p>
      </dgm:t>
    </dgm:pt>
    <dgm:pt modelId="{3A50FD7D-9CA0-4DDB-85D7-84CF38C44A48}" type="parTrans" cxnId="{853BB61C-D2F1-4459-AC35-FEECB068D500}">
      <dgm:prSet/>
      <dgm:spPr/>
      <dgm:t>
        <a:bodyPr/>
        <a:lstStyle/>
        <a:p>
          <a:endParaRPr lang="en-US"/>
        </a:p>
      </dgm:t>
    </dgm:pt>
    <dgm:pt modelId="{D814027D-69CB-463F-B809-2A0D07AEDA78}" type="sibTrans" cxnId="{853BB61C-D2F1-4459-AC35-FEECB068D500}">
      <dgm:prSet/>
      <dgm:spPr/>
      <dgm:t>
        <a:bodyPr/>
        <a:lstStyle/>
        <a:p>
          <a:endParaRPr lang="en-US"/>
        </a:p>
      </dgm:t>
    </dgm:pt>
    <dgm:pt modelId="{DFB1E80F-0522-484C-B389-6A402AB85E7A}">
      <dgm:prSet phldrT="[Text]" custT="1"/>
      <dgm:spPr/>
      <dgm:t>
        <a:bodyPr/>
        <a:lstStyle/>
        <a:p>
          <a:r>
            <a:rPr lang="en-US" sz="2000" b="1" dirty="0" smtClean="0"/>
            <a:t>Trade, Investment &amp; Tourism</a:t>
          </a:r>
          <a:endParaRPr lang="en-US" sz="2000" b="1" dirty="0"/>
        </a:p>
      </dgm:t>
    </dgm:pt>
    <dgm:pt modelId="{6500E6A7-EBD8-48DA-815E-E992358D44F6}" type="parTrans" cxnId="{F9E744C9-C389-4D44-8C62-8B1729F500B3}">
      <dgm:prSet/>
      <dgm:spPr/>
      <dgm:t>
        <a:bodyPr/>
        <a:lstStyle/>
        <a:p>
          <a:endParaRPr lang="en-US"/>
        </a:p>
      </dgm:t>
    </dgm:pt>
    <dgm:pt modelId="{CEA1FE97-ACDE-4259-B606-CC175B12C74E}" type="sibTrans" cxnId="{F9E744C9-C389-4D44-8C62-8B1729F500B3}">
      <dgm:prSet/>
      <dgm:spPr/>
      <dgm:t>
        <a:bodyPr/>
        <a:lstStyle/>
        <a:p>
          <a:endParaRPr lang="en-US"/>
        </a:p>
      </dgm:t>
    </dgm:pt>
    <dgm:pt modelId="{9E054690-7108-4712-A750-D12E26299711}">
      <dgm:prSet phldrT="[Text]" custT="1"/>
      <dgm:spPr/>
      <dgm:t>
        <a:bodyPr/>
        <a:lstStyle/>
        <a:p>
          <a:r>
            <a:rPr lang="en-US" sz="2000" b="1" dirty="0" smtClean="0"/>
            <a:t>Remittances</a:t>
          </a:r>
          <a:endParaRPr lang="en-US" sz="2000" b="1" dirty="0"/>
        </a:p>
      </dgm:t>
    </dgm:pt>
    <dgm:pt modelId="{A5D4914D-BDA3-4593-BAC5-6055961FA7D5}" type="parTrans" cxnId="{A57665E3-AD5C-4F86-8E6C-CF820B31D917}">
      <dgm:prSet/>
      <dgm:spPr/>
      <dgm:t>
        <a:bodyPr/>
        <a:lstStyle/>
        <a:p>
          <a:endParaRPr lang="en-US"/>
        </a:p>
      </dgm:t>
    </dgm:pt>
    <dgm:pt modelId="{40F9F0DB-3726-491C-81C5-3F85CC4E99AC}" type="sibTrans" cxnId="{A57665E3-AD5C-4F86-8E6C-CF820B31D917}">
      <dgm:prSet/>
      <dgm:spPr/>
      <dgm:t>
        <a:bodyPr/>
        <a:lstStyle/>
        <a:p>
          <a:endParaRPr lang="en-US"/>
        </a:p>
      </dgm:t>
    </dgm:pt>
    <dgm:pt modelId="{94B2301D-C1E3-4C6C-A1BB-0108F68CA210}">
      <dgm:prSet custT="1"/>
      <dgm:spPr/>
      <dgm:t>
        <a:bodyPr/>
        <a:lstStyle/>
        <a:p>
          <a:r>
            <a:rPr lang="en-US" sz="2000" b="1" dirty="0" smtClean="0"/>
            <a:t>Philanthropy</a:t>
          </a:r>
          <a:endParaRPr lang="en-US" sz="2000" b="1" dirty="0"/>
        </a:p>
      </dgm:t>
    </dgm:pt>
    <dgm:pt modelId="{9B7B7A70-8AF7-4486-96CF-5ED2E7E861E6}" type="parTrans" cxnId="{0C6ABA85-2BB9-4DA8-A0A8-0161BB0E45B3}">
      <dgm:prSet/>
      <dgm:spPr/>
      <dgm:t>
        <a:bodyPr/>
        <a:lstStyle/>
        <a:p>
          <a:endParaRPr lang="en-US"/>
        </a:p>
      </dgm:t>
    </dgm:pt>
    <dgm:pt modelId="{0ED713C8-87DE-4AF7-B524-CB8874EAAF08}" type="sibTrans" cxnId="{0C6ABA85-2BB9-4DA8-A0A8-0161BB0E45B3}">
      <dgm:prSet/>
      <dgm:spPr/>
      <dgm:t>
        <a:bodyPr/>
        <a:lstStyle/>
        <a:p>
          <a:endParaRPr lang="en-US"/>
        </a:p>
      </dgm:t>
    </dgm:pt>
    <dgm:pt modelId="{311B074B-ABE5-401A-9D8D-3001B0D3AFAA}">
      <dgm:prSet custT="1"/>
      <dgm:spPr/>
      <dgm:t>
        <a:bodyPr/>
        <a:lstStyle/>
        <a:p>
          <a:r>
            <a:rPr lang="en-US" sz="1800" b="1" dirty="0" smtClean="0"/>
            <a:t>Mutual Recognition of Qualifications</a:t>
          </a:r>
          <a:endParaRPr lang="en-US" sz="1800" b="1" dirty="0"/>
        </a:p>
      </dgm:t>
    </dgm:pt>
    <dgm:pt modelId="{2FA46992-8EFD-41C6-BD28-F337DEC237B5}" type="parTrans" cxnId="{F722FBA2-9ACD-4DCD-A93F-5B6906CDEC18}">
      <dgm:prSet/>
      <dgm:spPr/>
      <dgm:t>
        <a:bodyPr/>
        <a:lstStyle/>
        <a:p>
          <a:endParaRPr lang="en-US"/>
        </a:p>
      </dgm:t>
    </dgm:pt>
    <dgm:pt modelId="{8C6DF277-115F-4852-8379-840D8E03F1C3}" type="sibTrans" cxnId="{F722FBA2-9ACD-4DCD-A93F-5B6906CDEC18}">
      <dgm:prSet/>
      <dgm:spPr/>
      <dgm:t>
        <a:bodyPr/>
        <a:lstStyle/>
        <a:p>
          <a:endParaRPr lang="en-US"/>
        </a:p>
      </dgm:t>
    </dgm:pt>
    <dgm:pt modelId="{560570BB-E6B9-4F9E-8B97-3EA36AF32381}">
      <dgm:prSet custT="1"/>
      <dgm:spPr/>
      <dgm:t>
        <a:bodyPr/>
        <a:lstStyle/>
        <a:p>
          <a:r>
            <a:rPr lang="en-US" sz="2000" b="1" dirty="0" smtClean="0"/>
            <a:t>Protection </a:t>
          </a:r>
          <a:endParaRPr lang="en-US" sz="2000" b="1" dirty="0"/>
        </a:p>
      </dgm:t>
    </dgm:pt>
    <dgm:pt modelId="{9C14BD27-BB31-430C-88CE-4493E70E84A9}" type="parTrans" cxnId="{E35256AF-C8A9-44F4-BAE3-23A32D431E0D}">
      <dgm:prSet/>
      <dgm:spPr/>
      <dgm:t>
        <a:bodyPr/>
        <a:lstStyle/>
        <a:p>
          <a:endParaRPr lang="en-US"/>
        </a:p>
      </dgm:t>
    </dgm:pt>
    <dgm:pt modelId="{2D11FF30-E352-431D-BB3D-9F75DC0164DE}" type="sibTrans" cxnId="{E35256AF-C8A9-44F4-BAE3-23A32D431E0D}">
      <dgm:prSet/>
      <dgm:spPr/>
      <dgm:t>
        <a:bodyPr/>
        <a:lstStyle/>
        <a:p>
          <a:endParaRPr lang="en-US"/>
        </a:p>
      </dgm:t>
    </dgm:pt>
    <dgm:pt modelId="{7FA1FF43-7879-4E73-A512-CF60EFAC26B9}" type="pres">
      <dgm:prSet presAssocID="{BD5CA196-1DD9-4E82-9C18-20659A039635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A33329B-ACB6-4C13-897C-F51261DD4769}" type="pres">
      <dgm:prSet presAssocID="{BD5CA196-1DD9-4E82-9C18-20659A039635}" presName="dummyMaxCanvas" presStyleCnt="0"/>
      <dgm:spPr/>
    </dgm:pt>
    <dgm:pt modelId="{A5B2E6D5-8D86-436A-80DE-132B92F6E5A6}" type="pres">
      <dgm:prSet presAssocID="{BD5CA196-1DD9-4E82-9C18-20659A039635}" presName="parentComposite" presStyleCnt="0"/>
      <dgm:spPr/>
    </dgm:pt>
    <dgm:pt modelId="{0871464A-469D-4279-A7BD-7A0AC703DF46}" type="pres">
      <dgm:prSet presAssocID="{BD5CA196-1DD9-4E82-9C18-20659A039635}" presName="parent1" presStyleLbl="alignAccFollowNode1" presStyleIdx="0" presStyleCnt="4">
        <dgm:presLayoutVars>
          <dgm:chMax val="4"/>
        </dgm:presLayoutVars>
      </dgm:prSet>
      <dgm:spPr/>
      <dgm:t>
        <a:bodyPr/>
        <a:lstStyle/>
        <a:p>
          <a:endParaRPr lang="en-US"/>
        </a:p>
      </dgm:t>
    </dgm:pt>
    <dgm:pt modelId="{32F821FC-AF10-4C3B-97EA-EE354AA21DCE}" type="pres">
      <dgm:prSet presAssocID="{BD5CA196-1DD9-4E82-9C18-20659A039635}" presName="parent2" presStyleLbl="alignAccFollowNode1" presStyleIdx="1" presStyleCnt="4">
        <dgm:presLayoutVars>
          <dgm:chMax val="4"/>
        </dgm:presLayoutVars>
      </dgm:prSet>
      <dgm:spPr/>
      <dgm:t>
        <a:bodyPr/>
        <a:lstStyle/>
        <a:p>
          <a:endParaRPr lang="en-US"/>
        </a:p>
      </dgm:t>
    </dgm:pt>
    <dgm:pt modelId="{73C6A515-D166-4A34-B393-C81E81FA7316}" type="pres">
      <dgm:prSet presAssocID="{BD5CA196-1DD9-4E82-9C18-20659A039635}" presName="childrenComposite" presStyleCnt="0"/>
      <dgm:spPr/>
    </dgm:pt>
    <dgm:pt modelId="{4D6A6EB6-8CE5-464C-83EC-695BE9B9CF2D}" type="pres">
      <dgm:prSet presAssocID="{BD5CA196-1DD9-4E82-9C18-20659A039635}" presName="dummyMaxCanvas_ChildArea" presStyleCnt="0"/>
      <dgm:spPr/>
    </dgm:pt>
    <dgm:pt modelId="{4EF90787-8277-4E20-AAD5-3E7882F550A8}" type="pres">
      <dgm:prSet presAssocID="{BD5CA196-1DD9-4E82-9C18-20659A039635}" presName="fulcrum" presStyleLbl="alignAccFollowNode1" presStyleIdx="2" presStyleCnt="4"/>
      <dgm:spPr/>
    </dgm:pt>
    <dgm:pt modelId="{F6D8AD1E-F510-4D41-9B6B-E257A3DEC4D8}" type="pres">
      <dgm:prSet presAssocID="{BD5CA196-1DD9-4E82-9C18-20659A039635}" presName="balance_44" presStyleLbl="alignAccFollowNode1" presStyleIdx="3" presStyleCnt="4">
        <dgm:presLayoutVars>
          <dgm:bulletEnabled val="1"/>
        </dgm:presLayoutVars>
      </dgm:prSet>
      <dgm:spPr/>
    </dgm:pt>
    <dgm:pt modelId="{16E82255-5D8F-4E8D-BED9-435D0E7F7713}" type="pres">
      <dgm:prSet presAssocID="{BD5CA196-1DD9-4E82-9C18-20659A039635}" presName="right_44_1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3C8A6A-27B2-41E2-8808-09D5F211A059}" type="pres">
      <dgm:prSet presAssocID="{BD5CA196-1DD9-4E82-9C18-20659A039635}" presName="right_44_2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CDBE29-998D-42AC-8071-5864938B41FE}" type="pres">
      <dgm:prSet presAssocID="{BD5CA196-1DD9-4E82-9C18-20659A039635}" presName="right_44_3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079987-3C08-4C62-8F99-E87808FDADC0}" type="pres">
      <dgm:prSet presAssocID="{BD5CA196-1DD9-4E82-9C18-20659A039635}" presName="right_44_4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AB43A-6570-4612-9577-95CE137CE040}" type="pres">
      <dgm:prSet presAssocID="{BD5CA196-1DD9-4E82-9C18-20659A039635}" presName="left_44_1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8FB953-B922-448E-AEE4-698A311A0AA5}" type="pres">
      <dgm:prSet presAssocID="{BD5CA196-1DD9-4E82-9C18-20659A039635}" presName="left_44_2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83C5B7-B018-4AD5-992A-8B25BD73E0D2}" type="pres">
      <dgm:prSet presAssocID="{BD5CA196-1DD9-4E82-9C18-20659A039635}" presName="left_44_3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D01800-7E4D-49BD-8AF7-EE3ED887DC23}" type="pres">
      <dgm:prSet presAssocID="{BD5CA196-1DD9-4E82-9C18-20659A039635}" presName="left_44_4" presStyleLbl="node1" presStyleIdx="7" presStyleCnt="8" custLinFactX="-39654" custLinFactY="100000" custLinFactNeighborX="-100000" custLinFactNeighborY="1087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A926DA0-2275-43B9-B3BD-4321DFA8C492}" type="presOf" srcId="{9E054690-7108-4712-A750-D12E26299711}" destId="{DD079987-3C08-4C62-8F99-E87808FDADC0}" srcOrd="0" destOrd="0" presId="urn:microsoft.com/office/officeart/2005/8/layout/balance1"/>
    <dgm:cxn modelId="{D7EFEC3D-CEA6-48CC-B455-B5B8A367A184}" type="presOf" srcId="{DFB1E80F-0522-484C-B389-6A402AB85E7A}" destId="{D3CDBE29-998D-42AC-8071-5864938B41FE}" srcOrd="0" destOrd="0" presId="urn:microsoft.com/office/officeart/2005/8/layout/balance1"/>
    <dgm:cxn modelId="{145A20A9-11C1-4A15-B0DF-32A995821FFE}" srcId="{BD5CA196-1DD9-4E82-9C18-20659A039635}" destId="{3D1711CB-E5B3-4C9F-9308-133BC76558D9}" srcOrd="1" destOrd="0" parTransId="{A76441DC-91D9-4AC2-884B-A4496DDFBF6B}" sibTransId="{04FFCEDD-CFA1-41D6-A399-3876D45543A8}"/>
    <dgm:cxn modelId="{15066328-B94B-4B3F-BAEF-5BBD0AC38EFC}" srcId="{BD5CA196-1DD9-4E82-9C18-20659A039635}" destId="{4158A88E-1A0F-41AE-84DE-B5096F5DA739}" srcOrd="0" destOrd="0" parTransId="{A9FEE101-5D9F-437E-B593-E8B1B42A794A}" sibTransId="{9B0D1B8A-4F66-4EAE-A658-9077B5B39664}"/>
    <dgm:cxn modelId="{255C3168-4C49-4606-9D66-90D0D32C7286}" type="presOf" srcId="{5F311D5A-C4FD-49AA-B6F2-6D9EBEF6C3D4}" destId="{AE83C5B7-B018-4AD5-992A-8B25BD73E0D2}" srcOrd="0" destOrd="0" presId="urn:microsoft.com/office/officeart/2005/8/layout/balance1"/>
    <dgm:cxn modelId="{7499EFF6-69A3-4E4C-80B1-6379A50EEC6D}" srcId="{4158A88E-1A0F-41AE-84DE-B5096F5DA739}" destId="{64FA46FD-B8FB-4F68-920F-523249E588C5}" srcOrd="0" destOrd="0" parTransId="{C23E7BD1-E8E2-4F4E-94E1-D534BBA197ED}" sibTransId="{E29F9A72-6A3F-4FD1-9AE6-4F420E1FF03C}"/>
    <dgm:cxn modelId="{F9E744C9-C389-4D44-8C62-8B1729F500B3}" srcId="{3D1711CB-E5B3-4C9F-9308-133BC76558D9}" destId="{DFB1E80F-0522-484C-B389-6A402AB85E7A}" srcOrd="2" destOrd="0" parTransId="{6500E6A7-EBD8-48DA-815E-E992358D44F6}" sibTransId="{CEA1FE97-ACDE-4259-B606-CC175B12C74E}"/>
    <dgm:cxn modelId="{853BB61C-D2F1-4459-AC35-FEECB068D500}" srcId="{3D1711CB-E5B3-4C9F-9308-133BC76558D9}" destId="{41424E56-20DE-45F8-8409-234486A0187A}" srcOrd="0" destOrd="0" parTransId="{3A50FD7D-9CA0-4DDB-85D7-84CF38C44A48}" sibTransId="{D814027D-69CB-463F-B809-2A0D07AEDA78}"/>
    <dgm:cxn modelId="{2541FC5F-81C3-4CC9-AE56-AF93931E12FF}" type="presOf" srcId="{311B074B-ABE5-401A-9D8D-3001B0D3AFAA}" destId="{4DD01800-7E4D-49BD-8AF7-EE3ED887DC23}" srcOrd="0" destOrd="0" presId="urn:microsoft.com/office/officeart/2005/8/layout/balance1"/>
    <dgm:cxn modelId="{6AF7A321-A01F-40BE-8834-2A81D9C64F6E}" type="presOf" srcId="{94B2301D-C1E3-4C6C-A1BB-0108F68CA210}" destId="{AB3C8A6A-27B2-41E2-8808-09D5F211A059}" srcOrd="0" destOrd="0" presId="urn:microsoft.com/office/officeart/2005/8/layout/balance1"/>
    <dgm:cxn modelId="{8594850C-5873-4595-A627-02C20642305F}" type="presOf" srcId="{3D1711CB-E5B3-4C9F-9308-133BC76558D9}" destId="{32F821FC-AF10-4C3B-97EA-EE354AA21DCE}" srcOrd="0" destOrd="0" presId="urn:microsoft.com/office/officeart/2005/8/layout/balance1"/>
    <dgm:cxn modelId="{8D8D1324-5F3C-40B4-ACBF-F8F5804D0395}" type="presOf" srcId="{BD5CA196-1DD9-4E82-9C18-20659A039635}" destId="{7FA1FF43-7879-4E73-A512-CF60EFAC26B9}" srcOrd="0" destOrd="0" presId="urn:microsoft.com/office/officeart/2005/8/layout/balance1"/>
    <dgm:cxn modelId="{E35256AF-C8A9-44F4-BAE3-23A32D431E0D}" srcId="{4158A88E-1A0F-41AE-84DE-B5096F5DA739}" destId="{560570BB-E6B9-4F9E-8B97-3EA36AF32381}" srcOrd="1" destOrd="0" parTransId="{9C14BD27-BB31-430C-88CE-4493E70E84A9}" sibTransId="{2D11FF30-E352-431D-BB3D-9F75DC0164DE}"/>
    <dgm:cxn modelId="{A680FB6B-B831-4F3B-8C22-F02205B0CC39}" type="presOf" srcId="{4158A88E-1A0F-41AE-84DE-B5096F5DA739}" destId="{0871464A-469D-4279-A7BD-7A0AC703DF46}" srcOrd="0" destOrd="0" presId="urn:microsoft.com/office/officeart/2005/8/layout/balance1"/>
    <dgm:cxn modelId="{BB3BF39D-DDC8-4728-B993-42F145AB16DE}" srcId="{4158A88E-1A0F-41AE-84DE-B5096F5DA739}" destId="{5F311D5A-C4FD-49AA-B6F2-6D9EBEF6C3D4}" srcOrd="2" destOrd="0" parTransId="{EFEE9ADC-1DD4-462C-8BBB-A67D25C6CD53}" sibTransId="{1668077F-77FB-4B01-96E4-BE5732C7D213}"/>
    <dgm:cxn modelId="{2D95B5FB-7570-4192-A551-D71338695269}" type="presOf" srcId="{64FA46FD-B8FB-4F68-920F-523249E588C5}" destId="{BD2AB43A-6570-4612-9577-95CE137CE040}" srcOrd="0" destOrd="0" presId="urn:microsoft.com/office/officeart/2005/8/layout/balance1"/>
    <dgm:cxn modelId="{0C6ABA85-2BB9-4DA8-A0A8-0161BB0E45B3}" srcId="{3D1711CB-E5B3-4C9F-9308-133BC76558D9}" destId="{94B2301D-C1E3-4C6C-A1BB-0108F68CA210}" srcOrd="1" destOrd="0" parTransId="{9B7B7A70-8AF7-4486-96CF-5ED2E7E861E6}" sibTransId="{0ED713C8-87DE-4AF7-B524-CB8874EAAF08}"/>
    <dgm:cxn modelId="{1B6B50B0-A69A-4AFA-A0BE-0D85BACB93BF}" type="presOf" srcId="{41424E56-20DE-45F8-8409-234486A0187A}" destId="{16E82255-5D8F-4E8D-BED9-435D0E7F7713}" srcOrd="0" destOrd="0" presId="urn:microsoft.com/office/officeart/2005/8/layout/balance1"/>
    <dgm:cxn modelId="{986B32C0-F4AE-4C05-AC5E-D4416ACC958D}" type="presOf" srcId="{560570BB-E6B9-4F9E-8B97-3EA36AF32381}" destId="{F78FB953-B922-448E-AEE4-698A311A0AA5}" srcOrd="0" destOrd="0" presId="urn:microsoft.com/office/officeart/2005/8/layout/balance1"/>
    <dgm:cxn modelId="{A57665E3-AD5C-4F86-8E6C-CF820B31D917}" srcId="{3D1711CB-E5B3-4C9F-9308-133BC76558D9}" destId="{9E054690-7108-4712-A750-D12E26299711}" srcOrd="3" destOrd="0" parTransId="{A5D4914D-BDA3-4593-BAC5-6055961FA7D5}" sibTransId="{40F9F0DB-3726-491C-81C5-3F85CC4E99AC}"/>
    <dgm:cxn modelId="{F722FBA2-9ACD-4DCD-A93F-5B6906CDEC18}" srcId="{4158A88E-1A0F-41AE-84DE-B5096F5DA739}" destId="{311B074B-ABE5-401A-9D8D-3001B0D3AFAA}" srcOrd="3" destOrd="0" parTransId="{2FA46992-8EFD-41C6-BD28-F337DEC237B5}" sibTransId="{8C6DF277-115F-4852-8379-840D8E03F1C3}"/>
    <dgm:cxn modelId="{D670866D-0A3F-4324-B56C-4F4AB45BEF6C}" type="presParOf" srcId="{7FA1FF43-7879-4E73-A512-CF60EFAC26B9}" destId="{FA33329B-ACB6-4C13-897C-F51261DD4769}" srcOrd="0" destOrd="0" presId="urn:microsoft.com/office/officeart/2005/8/layout/balance1"/>
    <dgm:cxn modelId="{F06B00C1-1757-48CB-95CA-87A58FF5E4CB}" type="presParOf" srcId="{7FA1FF43-7879-4E73-A512-CF60EFAC26B9}" destId="{A5B2E6D5-8D86-436A-80DE-132B92F6E5A6}" srcOrd="1" destOrd="0" presId="urn:microsoft.com/office/officeart/2005/8/layout/balance1"/>
    <dgm:cxn modelId="{0FFE3B67-A417-4D9B-86E2-16DBD50AC5BF}" type="presParOf" srcId="{A5B2E6D5-8D86-436A-80DE-132B92F6E5A6}" destId="{0871464A-469D-4279-A7BD-7A0AC703DF46}" srcOrd="0" destOrd="0" presId="urn:microsoft.com/office/officeart/2005/8/layout/balance1"/>
    <dgm:cxn modelId="{30B51AE7-A123-4A33-9193-AB6CAB22F811}" type="presParOf" srcId="{A5B2E6D5-8D86-436A-80DE-132B92F6E5A6}" destId="{32F821FC-AF10-4C3B-97EA-EE354AA21DCE}" srcOrd="1" destOrd="0" presId="urn:microsoft.com/office/officeart/2005/8/layout/balance1"/>
    <dgm:cxn modelId="{216B92FA-CE91-4131-9991-DD052163E659}" type="presParOf" srcId="{7FA1FF43-7879-4E73-A512-CF60EFAC26B9}" destId="{73C6A515-D166-4A34-B393-C81E81FA7316}" srcOrd="2" destOrd="0" presId="urn:microsoft.com/office/officeart/2005/8/layout/balance1"/>
    <dgm:cxn modelId="{5963EF65-ED45-4396-AA89-9F249F23503F}" type="presParOf" srcId="{73C6A515-D166-4A34-B393-C81E81FA7316}" destId="{4D6A6EB6-8CE5-464C-83EC-695BE9B9CF2D}" srcOrd="0" destOrd="0" presId="urn:microsoft.com/office/officeart/2005/8/layout/balance1"/>
    <dgm:cxn modelId="{185239D3-D23E-4CAA-A041-9E1D7182B4B2}" type="presParOf" srcId="{73C6A515-D166-4A34-B393-C81E81FA7316}" destId="{4EF90787-8277-4E20-AAD5-3E7882F550A8}" srcOrd="1" destOrd="0" presId="urn:microsoft.com/office/officeart/2005/8/layout/balance1"/>
    <dgm:cxn modelId="{38F6E4AC-0E95-46D1-A73F-A43EEEC045FF}" type="presParOf" srcId="{73C6A515-D166-4A34-B393-C81E81FA7316}" destId="{F6D8AD1E-F510-4D41-9B6B-E257A3DEC4D8}" srcOrd="2" destOrd="0" presId="urn:microsoft.com/office/officeart/2005/8/layout/balance1"/>
    <dgm:cxn modelId="{5D82106B-286A-491F-BC6F-4E97AC42A7A8}" type="presParOf" srcId="{73C6A515-D166-4A34-B393-C81E81FA7316}" destId="{16E82255-5D8F-4E8D-BED9-435D0E7F7713}" srcOrd="3" destOrd="0" presId="urn:microsoft.com/office/officeart/2005/8/layout/balance1"/>
    <dgm:cxn modelId="{F99DFF6C-8D31-422E-A3E8-AC0AE1E4D1BF}" type="presParOf" srcId="{73C6A515-D166-4A34-B393-C81E81FA7316}" destId="{AB3C8A6A-27B2-41E2-8808-09D5F211A059}" srcOrd="4" destOrd="0" presId="urn:microsoft.com/office/officeart/2005/8/layout/balance1"/>
    <dgm:cxn modelId="{4264FBDA-C931-4E03-83EE-9DC35DFE4AD9}" type="presParOf" srcId="{73C6A515-D166-4A34-B393-C81E81FA7316}" destId="{D3CDBE29-998D-42AC-8071-5864938B41FE}" srcOrd="5" destOrd="0" presId="urn:microsoft.com/office/officeart/2005/8/layout/balance1"/>
    <dgm:cxn modelId="{EADDD6EA-082D-4725-B3C0-EBC54DE1EF34}" type="presParOf" srcId="{73C6A515-D166-4A34-B393-C81E81FA7316}" destId="{DD079987-3C08-4C62-8F99-E87808FDADC0}" srcOrd="6" destOrd="0" presId="urn:microsoft.com/office/officeart/2005/8/layout/balance1"/>
    <dgm:cxn modelId="{E1B18E95-BA17-49A6-96A8-C7375C07BB9D}" type="presParOf" srcId="{73C6A515-D166-4A34-B393-C81E81FA7316}" destId="{BD2AB43A-6570-4612-9577-95CE137CE040}" srcOrd="7" destOrd="0" presId="urn:microsoft.com/office/officeart/2005/8/layout/balance1"/>
    <dgm:cxn modelId="{3C512DB3-AEDF-44BF-A68B-84E3576DC7CB}" type="presParOf" srcId="{73C6A515-D166-4A34-B393-C81E81FA7316}" destId="{F78FB953-B922-448E-AEE4-698A311A0AA5}" srcOrd="8" destOrd="0" presId="urn:microsoft.com/office/officeart/2005/8/layout/balance1"/>
    <dgm:cxn modelId="{72318CEB-400F-46FE-BF8E-D2CFCBDD4D5E}" type="presParOf" srcId="{73C6A515-D166-4A34-B393-C81E81FA7316}" destId="{AE83C5B7-B018-4AD5-992A-8B25BD73E0D2}" srcOrd="9" destOrd="0" presId="urn:microsoft.com/office/officeart/2005/8/layout/balance1"/>
    <dgm:cxn modelId="{F2C7A459-570C-4458-9A08-6C6B78F1A366}" type="presParOf" srcId="{73C6A515-D166-4A34-B393-C81E81FA7316}" destId="{4DD01800-7E4D-49BD-8AF7-EE3ED887DC23}" srcOrd="10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71487B-7310-46F8-ABE2-57B975FA743C}">
      <dsp:nvSpPr>
        <dsp:cNvPr id="0" name=""/>
        <dsp:cNvSpPr/>
      </dsp:nvSpPr>
      <dsp:spPr>
        <a:xfrm>
          <a:off x="1785147" y="2431978"/>
          <a:ext cx="385629" cy="18370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2814" y="0"/>
              </a:lnTo>
              <a:lnTo>
                <a:pt x="192814" y="1837031"/>
              </a:lnTo>
              <a:lnTo>
                <a:pt x="385629" y="1837031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1931036" y="3303566"/>
        <a:ext cx="93853" cy="93853"/>
      </dsp:txXfrm>
    </dsp:sp>
    <dsp:sp modelId="{79C8FF5F-A6D5-441A-AE71-399757F91717}">
      <dsp:nvSpPr>
        <dsp:cNvPr id="0" name=""/>
        <dsp:cNvSpPr/>
      </dsp:nvSpPr>
      <dsp:spPr>
        <a:xfrm>
          <a:off x="1785147" y="2431978"/>
          <a:ext cx="385629" cy="11022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2814" y="0"/>
              </a:lnTo>
              <a:lnTo>
                <a:pt x="192814" y="1102218"/>
              </a:lnTo>
              <a:lnTo>
                <a:pt x="385629" y="1102218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948769" y="2953894"/>
        <a:ext cx="58386" cy="58386"/>
      </dsp:txXfrm>
    </dsp:sp>
    <dsp:sp modelId="{BE87D1B0-4C6F-4626-B17E-58F9CDE3F010}">
      <dsp:nvSpPr>
        <dsp:cNvPr id="0" name=""/>
        <dsp:cNvSpPr/>
      </dsp:nvSpPr>
      <dsp:spPr>
        <a:xfrm>
          <a:off x="1785147" y="2431978"/>
          <a:ext cx="385629" cy="3674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2814" y="0"/>
              </a:lnTo>
              <a:lnTo>
                <a:pt x="192814" y="367406"/>
              </a:lnTo>
              <a:lnTo>
                <a:pt x="385629" y="367406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964646" y="2602365"/>
        <a:ext cx="26631" cy="26631"/>
      </dsp:txXfrm>
    </dsp:sp>
    <dsp:sp modelId="{F766B16B-AC2D-4613-87E9-658610E487C9}">
      <dsp:nvSpPr>
        <dsp:cNvPr id="0" name=""/>
        <dsp:cNvSpPr/>
      </dsp:nvSpPr>
      <dsp:spPr>
        <a:xfrm>
          <a:off x="1785147" y="2064571"/>
          <a:ext cx="385629" cy="367406"/>
        </a:xfrm>
        <a:custGeom>
          <a:avLst/>
          <a:gdLst/>
          <a:ahLst/>
          <a:cxnLst/>
          <a:rect l="0" t="0" r="0" b="0"/>
          <a:pathLst>
            <a:path>
              <a:moveTo>
                <a:pt x="0" y="367406"/>
              </a:moveTo>
              <a:lnTo>
                <a:pt x="192814" y="367406"/>
              </a:lnTo>
              <a:lnTo>
                <a:pt x="192814" y="0"/>
              </a:lnTo>
              <a:lnTo>
                <a:pt x="385629" y="0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964646" y="2234959"/>
        <a:ext cx="26631" cy="26631"/>
      </dsp:txXfrm>
    </dsp:sp>
    <dsp:sp modelId="{2E9F5971-1C1A-45EE-AF0E-6360A68D1324}">
      <dsp:nvSpPr>
        <dsp:cNvPr id="0" name=""/>
        <dsp:cNvSpPr/>
      </dsp:nvSpPr>
      <dsp:spPr>
        <a:xfrm>
          <a:off x="1785147" y="1329759"/>
          <a:ext cx="385629" cy="1102218"/>
        </a:xfrm>
        <a:custGeom>
          <a:avLst/>
          <a:gdLst/>
          <a:ahLst/>
          <a:cxnLst/>
          <a:rect l="0" t="0" r="0" b="0"/>
          <a:pathLst>
            <a:path>
              <a:moveTo>
                <a:pt x="0" y="1102218"/>
              </a:moveTo>
              <a:lnTo>
                <a:pt x="192814" y="1102218"/>
              </a:lnTo>
              <a:lnTo>
                <a:pt x="192814" y="0"/>
              </a:lnTo>
              <a:lnTo>
                <a:pt x="385629" y="0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948769" y="1851675"/>
        <a:ext cx="58386" cy="58386"/>
      </dsp:txXfrm>
    </dsp:sp>
    <dsp:sp modelId="{8ACC1780-4184-469E-BE2F-66E8BDE3E383}">
      <dsp:nvSpPr>
        <dsp:cNvPr id="0" name=""/>
        <dsp:cNvSpPr/>
      </dsp:nvSpPr>
      <dsp:spPr>
        <a:xfrm>
          <a:off x="1785147" y="594946"/>
          <a:ext cx="385629" cy="1837031"/>
        </a:xfrm>
        <a:custGeom>
          <a:avLst/>
          <a:gdLst/>
          <a:ahLst/>
          <a:cxnLst/>
          <a:rect l="0" t="0" r="0" b="0"/>
          <a:pathLst>
            <a:path>
              <a:moveTo>
                <a:pt x="0" y="1837031"/>
              </a:moveTo>
              <a:lnTo>
                <a:pt x="192814" y="1837031"/>
              </a:lnTo>
              <a:lnTo>
                <a:pt x="192814" y="0"/>
              </a:lnTo>
              <a:lnTo>
                <a:pt x="385629" y="0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1931036" y="1466535"/>
        <a:ext cx="93853" cy="93853"/>
      </dsp:txXfrm>
    </dsp:sp>
    <dsp:sp modelId="{064903BE-4D27-43CF-AAF1-BA9068C1B0E6}">
      <dsp:nvSpPr>
        <dsp:cNvPr id="0" name=""/>
        <dsp:cNvSpPr/>
      </dsp:nvSpPr>
      <dsp:spPr>
        <a:xfrm rot="16200000">
          <a:off x="-935143" y="2138052"/>
          <a:ext cx="4852733" cy="58785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Presentation Outline</a:t>
          </a:r>
          <a:endParaRPr lang="en-US" sz="4000" kern="1200" dirty="0"/>
        </a:p>
      </dsp:txBody>
      <dsp:txXfrm>
        <a:off x="-935143" y="2138052"/>
        <a:ext cx="4852733" cy="587850"/>
      </dsp:txXfrm>
    </dsp:sp>
    <dsp:sp modelId="{EFF3B8FC-98BF-4FFA-B3E5-848D3451764A}">
      <dsp:nvSpPr>
        <dsp:cNvPr id="0" name=""/>
        <dsp:cNvSpPr/>
      </dsp:nvSpPr>
      <dsp:spPr>
        <a:xfrm>
          <a:off x="2170777" y="301021"/>
          <a:ext cx="6143504" cy="58785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Introduction</a:t>
          </a:r>
          <a:endParaRPr lang="en-US" sz="2800" kern="1200" dirty="0"/>
        </a:p>
      </dsp:txBody>
      <dsp:txXfrm>
        <a:off x="2170777" y="301021"/>
        <a:ext cx="6143504" cy="587850"/>
      </dsp:txXfrm>
    </dsp:sp>
    <dsp:sp modelId="{6AF407D6-0C44-4143-8A2C-7FA17B3ECE7E}">
      <dsp:nvSpPr>
        <dsp:cNvPr id="0" name=""/>
        <dsp:cNvSpPr/>
      </dsp:nvSpPr>
      <dsp:spPr>
        <a:xfrm>
          <a:off x="2170777" y="1035834"/>
          <a:ext cx="6171982" cy="58785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International Diaspora-related Policies</a:t>
          </a:r>
          <a:endParaRPr lang="en-US" sz="2800" kern="1200" dirty="0"/>
        </a:p>
      </dsp:txBody>
      <dsp:txXfrm>
        <a:off x="2170777" y="1035834"/>
        <a:ext cx="6171982" cy="587850"/>
      </dsp:txXfrm>
    </dsp:sp>
    <dsp:sp modelId="{97D3AE39-4F39-40D6-B76F-DE5F12061B6D}">
      <dsp:nvSpPr>
        <dsp:cNvPr id="0" name=""/>
        <dsp:cNvSpPr/>
      </dsp:nvSpPr>
      <dsp:spPr>
        <a:xfrm>
          <a:off x="2170777" y="1770646"/>
          <a:ext cx="6171982" cy="58785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Continental and Regional Diaspora Policies</a:t>
          </a:r>
          <a:endParaRPr lang="en-US" sz="2800" kern="1200" dirty="0"/>
        </a:p>
      </dsp:txBody>
      <dsp:txXfrm>
        <a:off x="2170777" y="1770646"/>
        <a:ext cx="6171982" cy="587850"/>
      </dsp:txXfrm>
    </dsp:sp>
    <dsp:sp modelId="{2D2E6AEA-A0AC-4882-8C61-D8DD7F1707DB}">
      <dsp:nvSpPr>
        <dsp:cNvPr id="0" name=""/>
        <dsp:cNvSpPr/>
      </dsp:nvSpPr>
      <dsp:spPr>
        <a:xfrm>
          <a:off x="2170777" y="2505459"/>
          <a:ext cx="6233124" cy="58785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National and Local Diaspora Policies</a:t>
          </a:r>
          <a:endParaRPr lang="en-US" sz="2900" kern="1200" dirty="0"/>
        </a:p>
      </dsp:txBody>
      <dsp:txXfrm>
        <a:off x="2170777" y="2505459"/>
        <a:ext cx="6233124" cy="587850"/>
      </dsp:txXfrm>
    </dsp:sp>
    <dsp:sp modelId="{ED68FA59-1A7B-4625-AE20-B72F6C37A67D}">
      <dsp:nvSpPr>
        <dsp:cNvPr id="0" name=""/>
        <dsp:cNvSpPr/>
      </dsp:nvSpPr>
      <dsp:spPr>
        <a:xfrm>
          <a:off x="2170777" y="3240271"/>
          <a:ext cx="6202563" cy="58785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Diaspora Policies Post-COVID-19</a:t>
          </a:r>
          <a:endParaRPr lang="en-US" sz="2900" kern="1200" dirty="0"/>
        </a:p>
      </dsp:txBody>
      <dsp:txXfrm>
        <a:off x="2170777" y="3240271"/>
        <a:ext cx="6202563" cy="587850"/>
      </dsp:txXfrm>
    </dsp:sp>
    <dsp:sp modelId="{94AE704B-7296-42A0-A65C-9452FE4C9CE7}">
      <dsp:nvSpPr>
        <dsp:cNvPr id="0" name=""/>
        <dsp:cNvSpPr/>
      </dsp:nvSpPr>
      <dsp:spPr>
        <a:xfrm>
          <a:off x="2170777" y="3975084"/>
          <a:ext cx="6200461" cy="58785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Conclusion</a:t>
          </a:r>
          <a:endParaRPr lang="en-US" sz="2900" kern="1200" dirty="0"/>
        </a:p>
      </dsp:txBody>
      <dsp:txXfrm>
        <a:off x="2170777" y="3975084"/>
        <a:ext cx="6200461" cy="5878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71464A-469D-4279-A7BD-7A0AC703DF46}">
      <dsp:nvSpPr>
        <dsp:cNvPr id="0" name=""/>
        <dsp:cNvSpPr/>
      </dsp:nvSpPr>
      <dsp:spPr>
        <a:xfrm>
          <a:off x="2647362" y="0"/>
          <a:ext cx="1848133" cy="102674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/>
            <a:t>Diaspora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rgbClr val="FF0000"/>
              </a:solidFill>
            </a:rPr>
            <a:t>Expectations</a:t>
          </a:r>
          <a:endParaRPr lang="en-US" sz="2200" b="1" kern="1200" dirty="0">
            <a:solidFill>
              <a:srgbClr val="FF0000"/>
            </a:solidFill>
          </a:endParaRPr>
        </a:p>
      </dsp:txBody>
      <dsp:txXfrm>
        <a:off x="2677434" y="30072"/>
        <a:ext cx="1787989" cy="966596"/>
      </dsp:txXfrm>
    </dsp:sp>
    <dsp:sp modelId="{32F821FC-AF10-4C3B-97EA-EE354AA21DCE}">
      <dsp:nvSpPr>
        <dsp:cNvPr id="0" name=""/>
        <dsp:cNvSpPr/>
      </dsp:nvSpPr>
      <dsp:spPr>
        <a:xfrm>
          <a:off x="5316887" y="0"/>
          <a:ext cx="1848133" cy="1026740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/>
            <a:t>Policy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rgbClr val="FF0000"/>
              </a:solidFill>
            </a:rPr>
            <a:t>Expectations</a:t>
          </a:r>
          <a:endParaRPr lang="en-US" sz="2200" b="1" kern="1200" dirty="0"/>
        </a:p>
      </dsp:txBody>
      <dsp:txXfrm>
        <a:off x="5346959" y="30072"/>
        <a:ext cx="1787989" cy="966596"/>
      </dsp:txXfrm>
    </dsp:sp>
    <dsp:sp modelId="{4EF90787-8277-4E20-AAD5-3E7882F550A8}">
      <dsp:nvSpPr>
        <dsp:cNvPr id="0" name=""/>
        <dsp:cNvSpPr/>
      </dsp:nvSpPr>
      <dsp:spPr>
        <a:xfrm>
          <a:off x="4521163" y="4363647"/>
          <a:ext cx="770055" cy="770055"/>
        </a:xfrm>
        <a:prstGeom prst="triangle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6D8AD1E-F510-4D41-9B6B-E257A3DEC4D8}">
      <dsp:nvSpPr>
        <dsp:cNvPr id="0" name=""/>
        <dsp:cNvSpPr/>
      </dsp:nvSpPr>
      <dsp:spPr>
        <a:xfrm>
          <a:off x="2596025" y="4041251"/>
          <a:ext cx="4620332" cy="312129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6E82255-5D8F-4E8D-BED9-435D0E7F7713}">
      <dsp:nvSpPr>
        <dsp:cNvPr id="0" name=""/>
        <dsp:cNvSpPr/>
      </dsp:nvSpPr>
      <dsp:spPr>
        <a:xfrm>
          <a:off x="5316887" y="3371816"/>
          <a:ext cx="1848133" cy="632472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2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Knowledge &amp; Skills transfer</a:t>
          </a:r>
          <a:endParaRPr lang="en-US" sz="2000" b="1" kern="1200" dirty="0"/>
        </a:p>
      </dsp:txBody>
      <dsp:txXfrm>
        <a:off x="5347762" y="3402691"/>
        <a:ext cx="1786383" cy="570722"/>
      </dsp:txXfrm>
    </dsp:sp>
    <dsp:sp modelId="{AB3C8A6A-27B2-41E2-8808-09D5F211A059}">
      <dsp:nvSpPr>
        <dsp:cNvPr id="0" name=""/>
        <dsp:cNvSpPr/>
      </dsp:nvSpPr>
      <dsp:spPr>
        <a:xfrm>
          <a:off x="5316887" y="2690060"/>
          <a:ext cx="1848133" cy="632472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3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Philanthropy</a:t>
          </a:r>
          <a:endParaRPr lang="en-US" sz="2000" b="1" kern="1200" dirty="0"/>
        </a:p>
      </dsp:txBody>
      <dsp:txXfrm>
        <a:off x="5347762" y="2720935"/>
        <a:ext cx="1786383" cy="570722"/>
      </dsp:txXfrm>
    </dsp:sp>
    <dsp:sp modelId="{D3CDBE29-998D-42AC-8071-5864938B41FE}">
      <dsp:nvSpPr>
        <dsp:cNvPr id="0" name=""/>
        <dsp:cNvSpPr/>
      </dsp:nvSpPr>
      <dsp:spPr>
        <a:xfrm>
          <a:off x="5316887" y="2008304"/>
          <a:ext cx="1848133" cy="632472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4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4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Trade, Investment &amp; Tourism</a:t>
          </a:r>
          <a:endParaRPr lang="en-US" sz="2000" b="1" kern="1200" dirty="0"/>
        </a:p>
      </dsp:txBody>
      <dsp:txXfrm>
        <a:off x="5347762" y="2039179"/>
        <a:ext cx="1786383" cy="570722"/>
      </dsp:txXfrm>
    </dsp:sp>
    <dsp:sp modelId="{DD079987-3C08-4C62-8F99-E87808FDADC0}">
      <dsp:nvSpPr>
        <dsp:cNvPr id="0" name=""/>
        <dsp:cNvSpPr/>
      </dsp:nvSpPr>
      <dsp:spPr>
        <a:xfrm>
          <a:off x="5316887" y="1314227"/>
          <a:ext cx="1848133" cy="632472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5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Remittances</a:t>
          </a:r>
          <a:endParaRPr lang="en-US" sz="2000" b="1" kern="1200" dirty="0"/>
        </a:p>
      </dsp:txBody>
      <dsp:txXfrm>
        <a:off x="5347762" y="1345102"/>
        <a:ext cx="1786383" cy="570722"/>
      </dsp:txXfrm>
    </dsp:sp>
    <dsp:sp modelId="{BD2AB43A-6570-4612-9577-95CE137CE040}">
      <dsp:nvSpPr>
        <dsp:cNvPr id="0" name=""/>
        <dsp:cNvSpPr/>
      </dsp:nvSpPr>
      <dsp:spPr>
        <a:xfrm>
          <a:off x="2647362" y="3371816"/>
          <a:ext cx="1848133" cy="632472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6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6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Diaspora Vote/Dual </a:t>
          </a:r>
          <a:r>
            <a:rPr lang="en-US" sz="1800" b="1" kern="1200" dirty="0" smtClean="0"/>
            <a:t>Citizenship</a:t>
          </a:r>
          <a:endParaRPr lang="en-US" sz="1800" b="1" kern="1200" dirty="0"/>
        </a:p>
      </dsp:txBody>
      <dsp:txXfrm>
        <a:off x="2678237" y="3402691"/>
        <a:ext cx="1786383" cy="570722"/>
      </dsp:txXfrm>
    </dsp:sp>
    <dsp:sp modelId="{F78FB953-B922-448E-AEE4-698A311A0AA5}">
      <dsp:nvSpPr>
        <dsp:cNvPr id="0" name=""/>
        <dsp:cNvSpPr/>
      </dsp:nvSpPr>
      <dsp:spPr>
        <a:xfrm>
          <a:off x="2647362" y="2690060"/>
          <a:ext cx="1848133" cy="632472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2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Protection </a:t>
          </a:r>
          <a:endParaRPr lang="en-US" sz="2000" b="1" kern="1200" dirty="0"/>
        </a:p>
      </dsp:txBody>
      <dsp:txXfrm>
        <a:off x="2678237" y="2720935"/>
        <a:ext cx="1786383" cy="570722"/>
      </dsp:txXfrm>
    </dsp:sp>
    <dsp:sp modelId="{AE83C5B7-B018-4AD5-992A-8B25BD73E0D2}">
      <dsp:nvSpPr>
        <dsp:cNvPr id="0" name=""/>
        <dsp:cNvSpPr/>
      </dsp:nvSpPr>
      <dsp:spPr>
        <a:xfrm>
          <a:off x="2647362" y="2008304"/>
          <a:ext cx="1848133" cy="632472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3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Political will to embrace </a:t>
          </a:r>
          <a:endParaRPr lang="en-US" sz="2000" b="1" kern="1200" dirty="0"/>
        </a:p>
      </dsp:txBody>
      <dsp:txXfrm>
        <a:off x="2678237" y="2039179"/>
        <a:ext cx="1786383" cy="570722"/>
      </dsp:txXfrm>
    </dsp:sp>
    <dsp:sp modelId="{4DD01800-7E4D-49BD-8AF7-EE3ED887DC23}">
      <dsp:nvSpPr>
        <dsp:cNvPr id="0" name=""/>
        <dsp:cNvSpPr/>
      </dsp:nvSpPr>
      <dsp:spPr>
        <a:xfrm>
          <a:off x="66370" y="2634222"/>
          <a:ext cx="1848133" cy="632472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4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4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Mutual Recognition of Qualifications</a:t>
          </a:r>
          <a:endParaRPr lang="en-US" sz="1800" b="1" kern="1200" dirty="0"/>
        </a:p>
      </dsp:txBody>
      <dsp:txXfrm>
        <a:off x="97245" y="2665097"/>
        <a:ext cx="1786383" cy="5707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#1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midR"/>
                        <dgm:param type="endPts" val="midL"/>
                      </dgm:alg>
                    </dgm:if>
                    <dgm:else name="Name18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midL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#6">
  <dgm:title val=""/>
  <dgm:desc val=""/>
  <dgm:catLst>
    <dgm:cat type="3D" pri="11100"/>
  </dgm:catLst>
  <dgm:scene3d>
    <a:camera prst="orthographicFront"/>
    <a:lightRig rig="threePt" dir="t"/>
  </dgm:scene3d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4EAC41B-6A8C-4C8C-A73F-3DBDAE1B70FE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4EC7CD3-ECE5-4E68-9E76-E9333AD97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2687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7B05BD1-3A4F-47CC-834B-341EF66CBB6A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8F05449-7064-4792-BBA6-F426406723D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05449-7064-4792-BBA6-F426406723D9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04C22FE7-FBF6-4F07-A099-34B06AD619A9}" type="datetime1">
              <a:rPr lang="en-US" smtClean="0"/>
              <a:t>5/21/2020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r>
              <a:rPr lang="en-US" smtClean="0"/>
              <a:t>Zim Diaspora Dpt @2019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139B7-64EE-4A57-BD38-8BB285D9DC48}" type="datetime1">
              <a:rPr lang="en-US" smtClean="0"/>
              <a:t>5/21/2020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Zim Diaspora Dpt @2019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51BCA-8D38-4083-8D4A-392C5706E8EC}" type="datetime1">
              <a:rPr lang="en-US" smtClean="0"/>
              <a:t>5/21/2020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Zim Diaspora Dpt @2019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D6664-5078-4249-8886-80B45A63474A}" type="datetime1">
              <a:rPr lang="en-US" smtClean="0"/>
              <a:t>5/21/2020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Zim Diaspora Dpt @2019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E15F3-F2EE-4F2F-9943-3FE2385198F6}" type="datetime1">
              <a:rPr lang="en-US" smtClean="0"/>
              <a:t>5/21/2020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Zim Diaspora Dpt @2019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74EBA-BA22-49C9-8E58-3AB92A4EF2C5}" type="datetime1">
              <a:rPr lang="en-US" smtClean="0"/>
              <a:t>5/21/2020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Zim Diaspora Dpt @2019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D767F-42A6-4446-9923-9917717426F4}" type="datetime1">
              <a:rPr lang="en-US" smtClean="0"/>
              <a:t>5/21/2020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Zim Diaspora Dpt @2019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61012-96E4-403D-99E9-EFFC7666A1A2}" type="datetime1">
              <a:rPr lang="en-US" smtClean="0"/>
              <a:t>5/21/2020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Zim Diaspora Dpt @2019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03B73-1748-4B1A-B3EF-8C02DAD665D9}" type="datetime1">
              <a:rPr lang="en-US" smtClean="0"/>
              <a:t>5/21/2020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Zim Diaspora Dpt @2019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70E0B-98D2-424C-A0A8-9C6FC322EB1C}" type="datetime1">
              <a:rPr lang="en-US" smtClean="0"/>
              <a:t>5/21/2020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Zim Diaspora Dpt @2019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05F3B-B55A-4E98-A31B-568D39C0A6E4}" type="datetime1">
              <a:rPr lang="en-US" smtClean="0"/>
              <a:t>5/21/2020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Zim Diaspora Dpt @2019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6CD3F-4395-4D22-BD60-7D927F079B88}" type="datetime1">
              <a:rPr lang="en-US" smtClean="0"/>
              <a:t>5/21/2020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Zim Diaspora Dpt @2019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8620-123B-4C8C-9AEE-0E2B3F433B39}" type="datetime1">
              <a:rPr lang="en-US" smtClean="0"/>
              <a:t>5/21/2020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Zim Diaspora Dpt @2019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BDFE6-0236-49E3-B232-6356A1F8D22B}" type="datetime1">
              <a:rPr lang="en-US" smtClean="0"/>
              <a:t>5/21/2020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Zim Diaspora Dpt @2019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4C177-AC14-4A9E-8C87-09F5FC75D34F}" type="datetime1">
              <a:rPr lang="en-US" smtClean="0"/>
              <a:t>5/21/2020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Zim Diaspora Dpt @2019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30D66-8C28-4012-BF66-46B9C56E5F4B}" type="datetime1">
              <a:rPr lang="en-US" smtClean="0"/>
              <a:t>5/21/2020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Zim Diaspora Dpt @2019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298ED-E2B6-4B47-BF89-A329D93B20E6}" type="datetime1">
              <a:rPr lang="en-US" smtClean="0"/>
              <a:t>5/21/2020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Zim Diaspora Dpt @2019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9D1BFE2-35F6-44C9-B1B3-528142E68BB1}" type="datetime1">
              <a:rPr lang="en-US" smtClean="0"/>
              <a:t>5/21/2020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smtClean="0"/>
              <a:t>Zim Diaspora Dpt @2019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documents.worldbank.org/curated/en/428451587390154689/pdf/Potential-Responses-to-the-COVID-19-Outbreak-in-Support-of-Migrant-Workers-May-21-2020.pdf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munyadzvimbo@gmail.com" TargetMode="External"/><Relationship Id="rId2" Type="http://schemas.openxmlformats.org/officeDocument/2006/relationships/hyperlink" Target="mailto:mucherry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6629" y="2027888"/>
            <a:ext cx="7341325" cy="1472960"/>
          </a:xfrm>
        </p:spPr>
        <p:txBody>
          <a:bodyPr/>
          <a:lstStyle/>
          <a:p>
            <a:r>
              <a:rPr lang="en-US" sz="3200" b="1" dirty="0" smtClean="0"/>
              <a:t>Old and New African Diaspora Networks: Before and After COVID-19</a:t>
            </a:r>
            <a:endParaRPr lang="en-US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Diaspora and Global, Regional and National Policies</a:t>
            </a:r>
          </a:p>
          <a:p>
            <a:r>
              <a:rPr lang="en-US" sz="1900" dirty="0" smtClean="0"/>
              <a:t>Tapiwa Mucheri and Munyaradzi </a:t>
            </a:r>
            <a:r>
              <a:rPr lang="en-US" sz="1900" dirty="0" err="1" smtClean="0"/>
              <a:t>Dzvimbo</a:t>
            </a:r>
            <a:endParaRPr lang="en-US" sz="1900" dirty="0" smtClean="0"/>
          </a:p>
        </p:txBody>
      </p:sp>
      <p:pic>
        <p:nvPicPr>
          <p:cNvPr id="7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2263" y="1419155"/>
            <a:ext cx="2415013" cy="1141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0940662"/>
              </p:ext>
            </p:extLst>
          </p:nvPr>
        </p:nvGraphicFramePr>
        <p:xfrm>
          <a:off x="1295400" y="1011383"/>
          <a:ext cx="9601200" cy="48639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5893847"/>
              </p:ext>
            </p:extLst>
          </p:nvPr>
        </p:nvGraphicFramePr>
        <p:xfrm>
          <a:off x="1084217" y="1306287"/>
          <a:ext cx="9812383" cy="51337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Curved Down Arrow 9"/>
          <p:cNvSpPr/>
          <p:nvPr/>
        </p:nvSpPr>
        <p:spPr>
          <a:xfrm rot="20774476">
            <a:off x="1312834" y="2628403"/>
            <a:ext cx="2991241" cy="50750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3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789611" y="496388"/>
            <a:ext cx="77854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Striking the balance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International Diaspora-related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406" y="2556931"/>
            <a:ext cx="10058399" cy="3556485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M</a:t>
            </a:r>
            <a:r>
              <a:rPr lang="en-US" dirty="0" smtClean="0"/>
              <a:t>igrants (diasporas </a:t>
            </a:r>
            <a:r>
              <a:rPr lang="en-US" dirty="0"/>
              <a:t>included) represent about 3% of the world’s population while producing more than 9% of global GDP. </a:t>
            </a:r>
            <a:endParaRPr lang="en-US" dirty="0" smtClean="0"/>
          </a:p>
          <a:p>
            <a:pPr algn="just"/>
            <a:r>
              <a:rPr lang="en-US" dirty="0"/>
              <a:t>US$3 trillion more output than if they had stayed at </a:t>
            </a:r>
            <a:r>
              <a:rPr lang="en-US" dirty="0" smtClean="0"/>
              <a:t>home (IOM and </a:t>
            </a:r>
            <a:r>
              <a:rPr lang="en-US" dirty="0"/>
              <a:t>McKinsley &amp; Company (2018</a:t>
            </a:r>
            <a:r>
              <a:rPr lang="en-US" dirty="0" smtClean="0"/>
              <a:t>))</a:t>
            </a:r>
          </a:p>
          <a:p>
            <a:r>
              <a:rPr lang="en-US" dirty="0"/>
              <a:t>Global Compact for Migration (GCM) and the 2030 Agenda for Sustainable Development Goals (SDGs</a:t>
            </a:r>
            <a:r>
              <a:rPr lang="en-US" dirty="0" smtClean="0"/>
              <a:t>)</a:t>
            </a:r>
          </a:p>
          <a:p>
            <a:r>
              <a:rPr lang="en-US" dirty="0"/>
              <a:t>SDG framework seeks to address the complex and dynamic relationship between migration and development and how migrants can shape development outcomes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46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92" y="1658987"/>
            <a:ext cx="2769324" cy="4362994"/>
          </a:xfrm>
        </p:spPr>
      </p:pic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3370215" y="1306287"/>
            <a:ext cx="7994471" cy="5072743"/>
          </a:xfrm>
        </p:spPr>
        <p:txBody>
          <a:bodyPr>
            <a:noAutofit/>
          </a:bodyPr>
          <a:lstStyle/>
          <a:p>
            <a:pPr lvl="0" algn="just"/>
            <a:r>
              <a:rPr lang="en-US" sz="2200" b="1" dirty="0"/>
              <a:t>Student Mobility (SDG 4.B) </a:t>
            </a:r>
            <a:r>
              <a:rPr lang="en-US" sz="2200" dirty="0" smtClean="0"/>
              <a:t>–increase </a:t>
            </a:r>
            <a:r>
              <a:rPr lang="en-US" sz="2200" dirty="0"/>
              <a:t>the number of cross-border scholarships, thereby enhancing higher education opportunities </a:t>
            </a:r>
            <a:r>
              <a:rPr lang="en-US" sz="2200" dirty="0" smtClean="0"/>
              <a:t> and knowledge </a:t>
            </a:r>
            <a:r>
              <a:rPr lang="en-US" sz="2200" dirty="0"/>
              <a:t>and skills transfer.</a:t>
            </a:r>
          </a:p>
          <a:p>
            <a:pPr lvl="0" algn="just"/>
            <a:r>
              <a:rPr lang="en-US" sz="2200" b="1" dirty="0"/>
              <a:t>Labour Migration and Employment (SDG 8.5, 8.7, 8.8) </a:t>
            </a:r>
            <a:r>
              <a:rPr lang="en-US" sz="2200" dirty="0"/>
              <a:t>– promote decent </a:t>
            </a:r>
            <a:r>
              <a:rPr lang="en-US" sz="2200" dirty="0" smtClean="0"/>
              <a:t>work, uphold </a:t>
            </a:r>
            <a:r>
              <a:rPr lang="en-US" sz="2200" dirty="0"/>
              <a:t>the rights of all migrant workers </a:t>
            </a:r>
            <a:r>
              <a:rPr lang="en-US" sz="2200" dirty="0" smtClean="0"/>
              <a:t>and strengthen recruitment practices. </a:t>
            </a:r>
          </a:p>
          <a:p>
            <a:pPr marL="457200" lvl="1" indent="0" algn="just">
              <a:buNone/>
            </a:pPr>
            <a:r>
              <a:rPr lang="en-US" sz="2200" dirty="0" smtClean="0"/>
              <a:t>- This </a:t>
            </a:r>
            <a:r>
              <a:rPr lang="en-US" sz="2200" dirty="0"/>
              <a:t>target would curb human trafficking, reduce debt bondage and eliminate forced </a:t>
            </a:r>
            <a:r>
              <a:rPr lang="en-US" sz="2200" dirty="0" smtClean="0"/>
              <a:t>labour (IOM, 2017e</a:t>
            </a:r>
            <a:r>
              <a:rPr lang="en-US" sz="2200" dirty="0"/>
              <a:t>) </a:t>
            </a:r>
            <a:r>
              <a:rPr lang="en-US" sz="2200" dirty="0" smtClean="0"/>
              <a:t>.</a:t>
            </a:r>
            <a:endParaRPr lang="en-US" sz="2200" dirty="0"/>
          </a:p>
          <a:p>
            <a:pPr lvl="0" algn="just"/>
            <a:r>
              <a:rPr lang="en-US" sz="2200" b="1" dirty="0"/>
              <a:t>Remittances (10.C) </a:t>
            </a:r>
            <a:r>
              <a:rPr lang="en-US" sz="2200" dirty="0" smtClean="0"/>
              <a:t>–reduction </a:t>
            </a:r>
            <a:r>
              <a:rPr lang="en-US" sz="2200" dirty="0"/>
              <a:t>and capping of remittances transaction fees by increasing competition and transparency in the money transfer market. </a:t>
            </a:r>
            <a:endParaRPr lang="en-US" sz="2200" dirty="0" smtClean="0"/>
          </a:p>
          <a:p>
            <a:pPr marL="457200" lvl="1" indent="0" algn="just">
              <a:buNone/>
            </a:pPr>
            <a:r>
              <a:rPr lang="en-US" sz="2200" dirty="0" smtClean="0"/>
              <a:t>- If </a:t>
            </a:r>
            <a:r>
              <a:rPr lang="en-US" sz="2200" dirty="0"/>
              <a:t>not addressed, this discourages and burdens the diaspora and as such remittances will be channeled through informal means.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5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280160" y="574766"/>
            <a:ext cx="95228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Migration-related SDGs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168480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Issue of Concern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Concern over the binding nature and enforcement of provisions of SDGs as they relate to Migration/ Diaspora</a:t>
            </a:r>
          </a:p>
          <a:p>
            <a:r>
              <a:rPr lang="en-US" dirty="0" smtClean="0"/>
              <a:t>Need for a dedicated institutional arrangement to administer diaspora matters.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478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Continental and Regional Diaspora Policies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188720" y="2429691"/>
            <a:ext cx="10110651" cy="381870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Evolution of </a:t>
            </a:r>
            <a:r>
              <a:rPr lang="en-US" sz="2000" dirty="0"/>
              <a:t>migration/ diaspora policies </a:t>
            </a:r>
            <a:r>
              <a:rPr lang="en-US" sz="2000" dirty="0" smtClean="0"/>
              <a:t>in Africa since 2006: </a:t>
            </a:r>
          </a:p>
          <a:p>
            <a:r>
              <a:rPr lang="en-US" sz="2000" dirty="0" smtClean="0"/>
              <a:t>First </a:t>
            </a:r>
            <a:r>
              <a:rPr lang="en-US" sz="2000" dirty="0"/>
              <a:t>Migration Policy Framework for Africa. </a:t>
            </a:r>
            <a:endParaRPr lang="en-US" sz="2000" dirty="0" smtClean="0"/>
          </a:p>
          <a:p>
            <a:pPr lvl="0"/>
            <a:r>
              <a:rPr lang="en-US" sz="2000" dirty="0" smtClean="0"/>
              <a:t>AU </a:t>
            </a:r>
            <a:r>
              <a:rPr lang="en-US" sz="2000" dirty="0"/>
              <a:t>Social Policy Framework (2008</a:t>
            </a:r>
            <a:r>
              <a:rPr lang="en-US" sz="2000" dirty="0" smtClean="0"/>
              <a:t>)- </a:t>
            </a:r>
            <a:r>
              <a:rPr lang="en-US" sz="2000" dirty="0"/>
              <a:t>collaboration between social security schemes to ensure benefits from labour circulation; </a:t>
            </a:r>
          </a:p>
          <a:p>
            <a:pPr lvl="0"/>
            <a:r>
              <a:rPr lang="en-US" sz="2000" dirty="0" smtClean="0"/>
              <a:t>Declaration </a:t>
            </a:r>
            <a:r>
              <a:rPr lang="en-US" sz="2000" dirty="0"/>
              <a:t>of the Global African Diaspora Summit (2012); </a:t>
            </a:r>
          </a:p>
          <a:p>
            <a:pPr lvl="0"/>
            <a:r>
              <a:rPr lang="en-US" sz="2000" dirty="0" smtClean="0"/>
              <a:t>AU </a:t>
            </a:r>
            <a:r>
              <a:rPr lang="en-US" sz="2000" dirty="0"/>
              <a:t>Youth and Employment Pact (</a:t>
            </a:r>
            <a:r>
              <a:rPr lang="en-US" sz="2000" dirty="0" smtClean="0"/>
              <a:t>2013) - develop </a:t>
            </a:r>
            <a:r>
              <a:rPr lang="en-US" sz="2000" dirty="0"/>
              <a:t>an </a:t>
            </a:r>
            <a:r>
              <a:rPr lang="en-US" sz="2000" dirty="0" smtClean="0"/>
              <a:t>AU </a:t>
            </a:r>
            <a:r>
              <a:rPr lang="en-US" sz="2000" dirty="0"/>
              <a:t>and </a:t>
            </a:r>
            <a:r>
              <a:rPr lang="en-US" sz="2000" dirty="0" smtClean="0"/>
              <a:t>REC </a:t>
            </a:r>
            <a:r>
              <a:rPr lang="en-US" sz="2000" dirty="0"/>
              <a:t>labour migration plan; </a:t>
            </a:r>
          </a:p>
          <a:p>
            <a:pPr lvl="0"/>
            <a:r>
              <a:rPr lang="en-US" sz="2000" dirty="0" smtClean="0"/>
              <a:t>AU Horn </a:t>
            </a:r>
            <a:r>
              <a:rPr lang="en-US" sz="2000" dirty="0"/>
              <a:t>of Africa initiative on human trafficking and the smuggling of migrants (</a:t>
            </a:r>
            <a:r>
              <a:rPr lang="en-US" sz="2000" dirty="0" smtClean="0"/>
              <a:t>2014);</a:t>
            </a:r>
          </a:p>
          <a:p>
            <a:pPr lvl="0"/>
            <a:r>
              <a:rPr lang="en-US" sz="2000" dirty="0" smtClean="0"/>
              <a:t>AUC </a:t>
            </a:r>
            <a:r>
              <a:rPr lang="en-US" sz="2000" dirty="0"/>
              <a:t>Strategic Plan (</a:t>
            </a:r>
            <a:r>
              <a:rPr lang="en-US" sz="2000" dirty="0" smtClean="0"/>
              <a:t>2014–2017) - contained </a:t>
            </a:r>
            <a:r>
              <a:rPr lang="en-US" sz="2000" dirty="0"/>
              <a:t>a strategy to promote labour </a:t>
            </a:r>
            <a:r>
              <a:rPr lang="en-US" sz="2000" dirty="0" smtClean="0"/>
              <a:t>migration; and </a:t>
            </a:r>
            <a:endParaRPr lang="en-US" sz="2000" dirty="0"/>
          </a:p>
          <a:p>
            <a:r>
              <a:rPr lang="en-US" sz="2000" dirty="0"/>
              <a:t>R</a:t>
            </a:r>
            <a:r>
              <a:rPr lang="en-US" sz="2000" dirty="0" smtClean="0"/>
              <a:t>evised </a:t>
            </a:r>
            <a:r>
              <a:rPr lang="en-US" sz="2000" dirty="0"/>
              <a:t>AU Migration Policy Framework for Africa (2018 – 2030) (MPFA</a:t>
            </a:r>
            <a:r>
              <a:rPr lang="en-US" sz="2000" dirty="0" smtClean="0"/>
              <a:t>)</a:t>
            </a:r>
            <a:endParaRPr lang="en-US" sz="2000" dirty="0"/>
          </a:p>
          <a:p>
            <a:endParaRPr lang="en-US" sz="1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39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Declaration of the Global African Diaspora Summit (2012)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572000" y="2455817"/>
            <a:ext cx="7027817" cy="3879949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sz="2500" dirty="0"/>
              <a:t>African Diaspora Volunteer Corps;</a:t>
            </a:r>
          </a:p>
          <a:p>
            <a:pPr lvl="0"/>
            <a:r>
              <a:rPr lang="en-US" sz="2500" dirty="0"/>
              <a:t>African Diaspora Skills Database – which </a:t>
            </a:r>
            <a:r>
              <a:rPr lang="en-US" sz="2500" dirty="0" err="1"/>
              <a:t>mobilise</a:t>
            </a:r>
            <a:r>
              <a:rPr lang="en-US" sz="2500" dirty="0"/>
              <a:t> diasporas to mitigate brain drain;</a:t>
            </a:r>
          </a:p>
          <a:p>
            <a:pPr lvl="0"/>
            <a:r>
              <a:rPr lang="en-US" sz="2500" dirty="0"/>
              <a:t>African Institute for Remittance; </a:t>
            </a:r>
          </a:p>
          <a:p>
            <a:pPr lvl="0"/>
            <a:r>
              <a:rPr lang="en-US" sz="2500" dirty="0"/>
              <a:t>African Diaspora Investment Fund – which is aimed at providing grant funding to diaspora investors; and </a:t>
            </a:r>
          </a:p>
          <a:p>
            <a:pPr lvl="0"/>
            <a:r>
              <a:rPr lang="en-US" sz="2500" dirty="0"/>
              <a:t>Development Market place for African Diaspora – </a:t>
            </a:r>
            <a:r>
              <a:rPr lang="en-US" sz="2500" dirty="0" smtClean="0"/>
              <a:t>business </a:t>
            </a:r>
            <a:r>
              <a:rPr lang="en-US" sz="2500" dirty="0"/>
              <a:t>development program </a:t>
            </a:r>
            <a:r>
              <a:rPr lang="en-US" sz="2500" dirty="0" smtClean="0"/>
              <a:t>for enhancing </a:t>
            </a:r>
            <a:r>
              <a:rPr lang="en-US" sz="2500" dirty="0"/>
              <a:t>innovative entrepreneurial diaspora and diaspora investment. 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8</a:t>
            </a:fld>
            <a:endParaRPr lang="en-US" dirty="0"/>
          </a:p>
        </p:txBody>
      </p:sp>
      <p:pic>
        <p:nvPicPr>
          <p:cNvPr id="10" name="Content Placeholder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25" y="2455817"/>
            <a:ext cx="3997234" cy="3879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547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African RECs and Free Movement of Persons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AU Free Movement of Persons Protocol</a:t>
            </a:r>
            <a:endParaRPr lang="en-US" dirty="0"/>
          </a:p>
          <a:p>
            <a:pPr lvl="0"/>
            <a:r>
              <a:rPr lang="en-GB" dirty="0"/>
              <a:t>Tripartite FTA Agreement on Movement of Business Persons </a:t>
            </a:r>
            <a:endParaRPr lang="en-US" dirty="0"/>
          </a:p>
          <a:p>
            <a:pPr lvl="0"/>
            <a:r>
              <a:rPr lang="en-GB" dirty="0"/>
              <a:t>COMESA Protocol on Free Movement of Persons</a:t>
            </a:r>
            <a:endParaRPr lang="en-US" dirty="0"/>
          </a:p>
          <a:p>
            <a:pPr lvl="0"/>
            <a:r>
              <a:rPr lang="en-GB" dirty="0"/>
              <a:t>SADC Protocol on Facilitation of Movement of Persons</a:t>
            </a:r>
            <a:endParaRPr lang="en-US" dirty="0"/>
          </a:p>
          <a:p>
            <a:r>
              <a:rPr lang="en-US" dirty="0"/>
              <a:t>SADC Protocol on Employment and Labour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614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 of Concern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Definition's emphasis on contribution and participation of the diaspora relative to their needs</a:t>
            </a:r>
          </a:p>
          <a:p>
            <a:r>
              <a:rPr lang="en-US" dirty="0" smtClean="0"/>
              <a:t>Institutional enforcement capacity towards diaspora rights</a:t>
            </a:r>
          </a:p>
          <a:p>
            <a:r>
              <a:rPr lang="en-US" dirty="0" smtClean="0"/>
              <a:t>Delays in ratification of protocols relating to movement of persons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21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National and Local Diaspora Policies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5185954" y="2560320"/>
            <a:ext cx="6453052" cy="368808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Zimbabwe National Diaspora Policy (2016) speaks to:</a:t>
            </a:r>
          </a:p>
          <a:p>
            <a:pPr lvl="0"/>
            <a:r>
              <a:rPr lang="en-US" dirty="0"/>
              <a:t>Enhancing diaspora protection to safeguard their rights</a:t>
            </a:r>
          </a:p>
          <a:p>
            <a:pPr lvl="0"/>
            <a:r>
              <a:rPr lang="en-US" dirty="0"/>
              <a:t>Providing support in cases of emergency</a:t>
            </a:r>
          </a:p>
          <a:p>
            <a:pPr lvl="0"/>
            <a:r>
              <a:rPr lang="en-US" dirty="0"/>
              <a:t>Developing mechanisms for dialogue and cooperation with the Diaspora</a:t>
            </a:r>
          </a:p>
          <a:p>
            <a:pPr lvl="0"/>
            <a:r>
              <a:rPr lang="en-US" dirty="0"/>
              <a:t>Mainstreaming the diaspora into national development processes</a:t>
            </a:r>
          </a:p>
          <a:p>
            <a:pPr lvl="0"/>
            <a:r>
              <a:rPr lang="en-US" dirty="0"/>
              <a:t>Providing opportunities for diaspora participation and contribution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11</a:t>
            </a:fld>
            <a:endParaRPr lang="en-US" dirty="0"/>
          </a:p>
        </p:txBody>
      </p:sp>
      <p:pic>
        <p:nvPicPr>
          <p:cNvPr id="9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091" y="2594654"/>
            <a:ext cx="4062550" cy="3374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70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 of Concern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Mainstreaming of diaspora affairs at provincial and local government level cognizant of decentralization aspirations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7015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Diaspora Policies after COVID-19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501" y="2452121"/>
            <a:ext cx="3099593" cy="3099593"/>
          </a:xfrm>
        </p:spPr>
      </p:pic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5394959" y="2390500"/>
            <a:ext cx="5904411" cy="3553097"/>
          </a:xfrm>
        </p:spPr>
        <p:txBody>
          <a:bodyPr>
            <a:noAutofit/>
          </a:bodyPr>
          <a:lstStyle/>
          <a:p>
            <a:r>
              <a:rPr lang="en-US" sz="2100" dirty="0" smtClean="0"/>
              <a:t>Migration management tools to mitigate against COVID-19</a:t>
            </a:r>
          </a:p>
          <a:p>
            <a:r>
              <a:rPr lang="en-US" sz="2100" dirty="0" smtClean="0"/>
              <a:t>Travel restrictions, border closures leading to mobility challenges</a:t>
            </a:r>
          </a:p>
          <a:p>
            <a:r>
              <a:rPr lang="en-US" sz="2100" dirty="0" smtClean="0"/>
              <a:t>Management of COVID-19 exposed gaps and issues of diaspora management at all levels.</a:t>
            </a:r>
          </a:p>
          <a:p>
            <a:r>
              <a:rPr lang="en-US" sz="2100" dirty="0" smtClean="0"/>
              <a:t>Diaspora challenges are an opportunity for policy review and reform</a:t>
            </a:r>
          </a:p>
          <a:p>
            <a:r>
              <a:rPr lang="en-US" sz="2100" dirty="0" smtClean="0"/>
              <a:t>What will the new normal and policy agenda be with regards to Diaspora Policies across all levels</a:t>
            </a:r>
            <a:endParaRPr lang="en-US" sz="2100" dirty="0"/>
          </a:p>
          <a:p>
            <a:endParaRPr lang="en-US" sz="2100" dirty="0"/>
          </a:p>
          <a:p>
            <a:endParaRPr lang="en-US" sz="21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09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Diaspora Policies after COVID-19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501" y="2452121"/>
            <a:ext cx="3099593" cy="3099593"/>
          </a:xfrm>
        </p:spPr>
      </p:pic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5394959" y="2390500"/>
            <a:ext cx="5904411" cy="3553097"/>
          </a:xfrm>
        </p:spPr>
        <p:txBody>
          <a:bodyPr>
            <a:noAutofit/>
          </a:bodyPr>
          <a:lstStyle/>
          <a:p>
            <a:r>
              <a:rPr lang="en-US" sz="2100" dirty="0"/>
              <a:t>Diaspora Protection</a:t>
            </a:r>
          </a:p>
          <a:p>
            <a:r>
              <a:rPr lang="en-US" sz="2100" dirty="0"/>
              <a:t>Diaspora Insurance and Assurance Policies</a:t>
            </a:r>
          </a:p>
          <a:p>
            <a:r>
              <a:rPr lang="en-US" sz="2100" dirty="0"/>
              <a:t>Re-integration Programmes</a:t>
            </a:r>
          </a:p>
          <a:p>
            <a:r>
              <a:rPr lang="en-US" sz="2100" dirty="0" smtClean="0"/>
              <a:t>Diaspora </a:t>
            </a:r>
            <a:r>
              <a:rPr lang="en-US" sz="2100" dirty="0"/>
              <a:t>Emergency fund</a:t>
            </a:r>
          </a:p>
          <a:p>
            <a:r>
              <a:rPr lang="en-US" sz="2100" dirty="0" err="1" smtClean="0"/>
              <a:t>Reognition</a:t>
            </a:r>
            <a:r>
              <a:rPr lang="en-US" sz="2100" dirty="0" smtClean="0"/>
              <a:t> </a:t>
            </a:r>
            <a:r>
              <a:rPr lang="en-US" sz="2100" dirty="0"/>
              <a:t>of Diaspora networks</a:t>
            </a:r>
          </a:p>
          <a:p>
            <a:r>
              <a:rPr lang="en-US" sz="2100" dirty="0" smtClean="0"/>
              <a:t>Remittances</a:t>
            </a:r>
            <a:endParaRPr lang="en-US" sz="2100" dirty="0"/>
          </a:p>
          <a:p>
            <a:r>
              <a:rPr lang="en-US" sz="2100" dirty="0" smtClean="0"/>
              <a:t>Diaspora </a:t>
            </a:r>
            <a:r>
              <a:rPr lang="en-US" sz="2100" dirty="0"/>
              <a:t>Status and provision of primary </a:t>
            </a:r>
            <a:r>
              <a:rPr lang="en-US" sz="2100" dirty="0" smtClean="0"/>
              <a:t>documents</a:t>
            </a:r>
          </a:p>
          <a:p>
            <a:r>
              <a:rPr lang="en-US" sz="2100" dirty="0" smtClean="0"/>
              <a:t>Diaspora </a:t>
            </a:r>
            <a:r>
              <a:rPr lang="en-US" sz="2100" dirty="0"/>
              <a:t>Diplomacy and active role of embassies</a:t>
            </a:r>
          </a:p>
          <a:p>
            <a:endParaRPr lang="en-US" sz="2100" dirty="0"/>
          </a:p>
          <a:p>
            <a:endParaRPr lang="en-US" sz="21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189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468880"/>
            <a:ext cx="9601196" cy="350012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Striking a balance is not easy - development objectives can be met through needs satisfaction</a:t>
            </a:r>
          </a:p>
          <a:p>
            <a:r>
              <a:rPr lang="en-US" dirty="0" smtClean="0"/>
              <a:t>Review diaspora experiences and tailor-make policies that reduce vulnerability of the diasporas</a:t>
            </a:r>
          </a:p>
          <a:p>
            <a:r>
              <a:rPr lang="en-US" dirty="0" smtClean="0"/>
              <a:t>Regularization and full use of diaspora networks and use of embassies to administer interventions</a:t>
            </a:r>
          </a:p>
          <a:p>
            <a:r>
              <a:rPr lang="en-US" dirty="0" smtClean="0"/>
              <a:t>Enhancement of Regional and Bilateral Agreements to </a:t>
            </a:r>
            <a:r>
              <a:rPr lang="en-US" dirty="0" err="1" smtClean="0"/>
              <a:t>harmonise</a:t>
            </a:r>
            <a:r>
              <a:rPr lang="en-US" dirty="0" smtClean="0"/>
              <a:t> standards and </a:t>
            </a:r>
            <a:r>
              <a:rPr lang="en-US" dirty="0" err="1" smtClean="0"/>
              <a:t>gurantee</a:t>
            </a:r>
            <a:r>
              <a:rPr lang="en-US" dirty="0" smtClean="0"/>
              <a:t> protection and safety of the diaspora</a:t>
            </a:r>
          </a:p>
          <a:p>
            <a:r>
              <a:rPr lang="en-US" dirty="0" smtClean="0"/>
              <a:t>Creation and empowerment of institutions that enforces the rights, interests and needs of the diaspora</a:t>
            </a:r>
          </a:p>
          <a:p>
            <a:r>
              <a:rPr lang="en-US" dirty="0" smtClean="0"/>
              <a:t>Review and Reform the Diaspora Policies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41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429691"/>
            <a:ext cx="9601196" cy="3818709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Constant, A. F. and Zimmermann K. F. (2016). Diaspora economics: New perspectives. Working Paper Series. University Nations University.</a:t>
            </a:r>
            <a:endParaRPr lang="en-US" dirty="0"/>
          </a:p>
          <a:p>
            <a:r>
              <a:rPr lang="en-GB" dirty="0"/>
              <a:t>IOM and MPI (2012). Developing a Roadmap for Engaging Diasporas in Development: A handbook for policymakers and practitioners in home and host countries. International Organisation for Migration and Migration Policy Institute.</a:t>
            </a:r>
            <a:endParaRPr lang="en-US" dirty="0"/>
          </a:p>
          <a:p>
            <a:r>
              <a:rPr lang="en-US" dirty="0" smtClean="0"/>
              <a:t>UNCTAD (2018). Economic Development in Africa Report. Migration for Structural Transformation. </a:t>
            </a:r>
            <a:r>
              <a:rPr lang="en-US" dirty="0" smtClean="0"/>
              <a:t>Geneva</a:t>
            </a:r>
          </a:p>
          <a:p>
            <a:r>
              <a:rPr lang="en-US" dirty="0"/>
              <a:t>World Bank (2020). Potential Responses to the COVID-19 Outbreak in Support of Migrant Workers. “Living Paper” Version 7. (online). </a:t>
            </a:r>
            <a:r>
              <a:rPr lang="en-US" u="sng" dirty="0">
                <a:hlinkClick r:id="rId2"/>
              </a:rPr>
              <a:t>http://</a:t>
            </a:r>
            <a:r>
              <a:rPr lang="en-US" u="sng" dirty="0" smtClean="0">
                <a:hlinkClick r:id="rId2"/>
              </a:rPr>
              <a:t>documents.worldbank.org/curated/en/428451587390154689/pdf/Potential-Responses-to-the-COVID-19-Outbreak-in-Support-of-Migrant-Workers-May-21-2020.pdf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05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335" y="1256959"/>
            <a:ext cx="8060811" cy="43513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56115" y="4775201"/>
            <a:ext cx="3860800" cy="798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B0F0"/>
                </a:solidFill>
                <a:latin typeface="Antique Olive Compact" panose="020B0904030504030204" pitchFamily="34" charset="0"/>
              </a:rPr>
              <a:t>ndatenda</a:t>
            </a:r>
            <a:endParaRPr lang="en-US" sz="3600" b="1" dirty="0">
              <a:solidFill>
                <a:srgbClr val="00B0F0"/>
              </a:solidFill>
              <a:latin typeface="Antique Olive Compact" panose="020B09040305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74737" y="4753430"/>
            <a:ext cx="20204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rgbClr val="00B0F0"/>
                </a:solidFill>
              </a:rPr>
              <a:t>Asante </a:t>
            </a:r>
            <a:r>
              <a:rPr lang="en-US" sz="2800" b="1" i="1" dirty="0" err="1" smtClean="0">
                <a:solidFill>
                  <a:srgbClr val="00B0F0"/>
                </a:solidFill>
              </a:rPr>
              <a:t>sana</a:t>
            </a:r>
            <a:endParaRPr lang="en-US" sz="2000" b="1" i="1" dirty="0">
              <a:solidFill>
                <a:srgbClr val="00B0F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36802" y="1602351"/>
            <a:ext cx="1901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ntique Olive Compact" panose="020B0904030504030204" pitchFamily="34" charset="0"/>
              </a:rPr>
              <a:t>mazviita</a:t>
            </a:r>
            <a:endParaRPr lang="en-US" b="1" dirty="0">
              <a:latin typeface="Antique Olive Compact" panose="020B090403050403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>
              <a:hlinkClick r:id="rId2"/>
            </a:endParaRPr>
          </a:p>
          <a:p>
            <a:pPr marL="0" indent="0" algn="ctr">
              <a:buNone/>
            </a:pPr>
            <a:r>
              <a:rPr lang="en-US" dirty="0" smtClean="0">
                <a:hlinkClick r:id="rId2"/>
              </a:rPr>
              <a:t>mucherry@gmail.com</a:t>
            </a:r>
            <a:r>
              <a:rPr lang="en-US" dirty="0" smtClean="0"/>
              <a:t> 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>
                <a:hlinkClick r:id="rId3"/>
              </a:rPr>
              <a:t>munyadzvimbo@gmail.com</a:t>
            </a:r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18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849086" y="1110343"/>
            <a:ext cx="10554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/>
              <a:t>*NB: Views expressed here are those of the researchers and not the institutions they come </a:t>
            </a:r>
            <a:r>
              <a:rPr lang="en-US" sz="2400" b="1" i="1" dirty="0"/>
              <a:t>from</a:t>
            </a:r>
          </a:p>
        </p:txBody>
      </p:sp>
    </p:spTree>
    <p:extLst>
      <p:ext uri="{BB962C8B-B14F-4D97-AF65-F5344CB8AC3E}">
        <p14:creationId xmlns:p14="http://schemas.microsoft.com/office/powerpoint/2010/main" val="12284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256</TotalTime>
  <Words>973</Words>
  <Application>Microsoft Office PowerPoint</Application>
  <PresentationFormat>Widescreen</PresentationFormat>
  <Paragraphs>125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Antique Olive Compact</vt:lpstr>
      <vt:lpstr>Arial</vt:lpstr>
      <vt:lpstr>Calibri</vt:lpstr>
      <vt:lpstr>Garamond</vt:lpstr>
      <vt:lpstr>Organic</vt:lpstr>
      <vt:lpstr>Old and New African Diaspora Networks: Before and After COVID-19</vt:lpstr>
      <vt:lpstr>PowerPoint Presentation</vt:lpstr>
      <vt:lpstr>PowerPoint Presentation</vt:lpstr>
      <vt:lpstr>International Diaspora-related Policies</vt:lpstr>
      <vt:lpstr>PowerPoint Presentation</vt:lpstr>
      <vt:lpstr>Issue of Concern</vt:lpstr>
      <vt:lpstr>Continental and Regional Diaspora Policies</vt:lpstr>
      <vt:lpstr>Declaration of the Global African Diaspora Summit (2012)</vt:lpstr>
      <vt:lpstr>African RECs and Free Movement of Persons</vt:lpstr>
      <vt:lpstr>Issue of Concern</vt:lpstr>
      <vt:lpstr>National and Local Diaspora Policies</vt:lpstr>
      <vt:lpstr>Issue of Concern</vt:lpstr>
      <vt:lpstr>Diaspora Policies after COVID-19</vt:lpstr>
      <vt:lpstr>Diaspora Policies after COVID-19</vt:lpstr>
      <vt:lpstr>Conclusion</vt:lpstr>
      <vt:lpstr>References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Tapiwa Mucheri &amp; Munyaradzi A Dzvimbo</dc:creator>
  <cp:lastModifiedBy>user</cp:lastModifiedBy>
  <cp:revision>81</cp:revision>
  <cp:lastPrinted>2020-05-21T10:53:40Z</cp:lastPrinted>
  <dcterms:created xsi:type="dcterms:W3CDTF">2019-03-01T09:19:00Z</dcterms:created>
  <dcterms:modified xsi:type="dcterms:W3CDTF">2020-05-21T10:54:09Z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1033-10.2.0.5871</vt:lpwstr>
  </property>
</Properties>
</file>