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1" autoAdjust="0"/>
    <p:restoredTop sz="94660"/>
  </p:normalViewPr>
  <p:slideViewPr>
    <p:cSldViewPr snapToGrid="0">
      <p:cViewPr varScale="1">
        <p:scale>
          <a:sx n="49" d="100"/>
          <a:sy n="49" d="100"/>
        </p:scale>
        <p:origin x="36" y="5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5/20/2020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5/20/2020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5/20/2020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5/20/2020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5/20/2020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5/20/2020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5/20/2020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un.org/en/durbanreview2009/" TargetMode="External"/><Relationship Id="rId2" Type="http://schemas.openxmlformats.org/officeDocument/2006/relationships/hyperlink" Target="http://www.un.org/en/documents/udhr/" TargetMode="External"/><Relationship Id="rId1" Type="http://schemas.openxmlformats.org/officeDocument/2006/relationships/slideLayout" Target="../slideLayouts/slideLayout2.xml"/><Relationship Id="rId4" Type="http://schemas.openxmlformats.org/officeDocument/2006/relationships/hyperlink" Target="http://www.ohchr.org/EN/ProfessionalInterest/Pages/CERD.aspx"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neh.gov/news/voyages-the-transatlantic-slave-trade-database" TargetMode="External"/><Relationship Id="rId2" Type="http://schemas.openxmlformats.org/officeDocument/2006/relationships/hyperlink" Target="https://www.un.org/en/sections/issues-depth/population/index.html" TargetMode="External"/><Relationship Id="rId1" Type="http://schemas.openxmlformats.org/officeDocument/2006/relationships/slideLayout" Target="../slideLayouts/slideLayout2.xml"/><Relationship Id="rId4" Type="http://schemas.openxmlformats.org/officeDocument/2006/relationships/hyperlink" Target="http://www.pewresearch.org/"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archive.tuskegee.edu/archive/handle/123456789/507"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reatgreenwall.org/about-great-green-wall" TargetMode="External"/><Relationship Id="rId2" Type="http://schemas.openxmlformats.org/officeDocument/2006/relationships/hyperlink" Target="http://www.globalresilience.co.zw/" TargetMode="External"/><Relationship Id="rId1" Type="http://schemas.openxmlformats.org/officeDocument/2006/relationships/slideLayout" Target="../slideLayouts/slideLayout2.xml"/><Relationship Id="rId5" Type="http://schemas.openxmlformats.org/officeDocument/2006/relationships/hyperlink" Target="http://www.wmo.int/gfcs/partnership" TargetMode="External"/><Relationship Id="rId4" Type="http://schemas.openxmlformats.org/officeDocument/2006/relationships/hyperlink" Target="http://igad.int/"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rockefellerfoundation.org/our-work/initiatives/national-disaster-resilience-competition/" TargetMode="External"/><Relationship Id="rId2" Type="http://schemas.openxmlformats.org/officeDocument/2006/relationships/hyperlink" Target="http://www.unisdr.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2.tulane.edu/drla/drla-resilient-africa-network.cf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bbc.com/news/world-africa-52374250"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1.nyc.gov/assets/doh/downloads/pdf/imm/covid-19-deaths-race-ethnicity-04162020-1.pdf" TargetMode="External"/><Relationship Id="rId2" Type="http://schemas.openxmlformats.org/officeDocument/2006/relationships/hyperlink" Target="https://africacdc.org/covid-19/" TargetMode="External"/><Relationship Id="rId1" Type="http://schemas.openxmlformats.org/officeDocument/2006/relationships/slideLayout" Target="../slideLayouts/slideLayout2.xml"/><Relationship Id="rId4" Type="http://schemas.openxmlformats.org/officeDocument/2006/relationships/hyperlink" Target="https://www.cdc.gov/coronavirus/2019-ncov/need-extra-precautions/racial-ethnic-minorities.htm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F235F-126B-4408-9851-AA9D52CC694F}"/>
              </a:ext>
            </a:extLst>
          </p:cNvPr>
          <p:cNvSpPr>
            <a:spLocks noGrp="1"/>
          </p:cNvSpPr>
          <p:nvPr>
            <p:ph type="ctrTitle"/>
          </p:nvPr>
        </p:nvSpPr>
        <p:spPr>
          <a:xfrm>
            <a:off x="254653" y="3153103"/>
            <a:ext cx="7896119" cy="1477320"/>
          </a:xfrm>
        </p:spPr>
        <p:txBody>
          <a:bodyPr/>
          <a:lstStyle/>
          <a:p>
            <a:r>
              <a:rPr lang="en-ZA" sz="4000" b="1" i="1" dirty="0"/>
              <a:t>Pan-African Disaster Resilience: Pre &amp; Post COVID-19</a:t>
            </a:r>
            <a:br>
              <a:rPr lang="en-US" dirty="0"/>
            </a:br>
            <a:endParaRPr lang="en-US" dirty="0"/>
          </a:p>
        </p:txBody>
      </p:sp>
      <p:sp>
        <p:nvSpPr>
          <p:cNvPr id="3" name="Subtitle 2">
            <a:extLst>
              <a:ext uri="{FF2B5EF4-FFF2-40B4-BE49-F238E27FC236}">
                <a16:creationId xmlns:a16="http://schemas.microsoft.com/office/drawing/2014/main" id="{BF2A17C6-8D3B-455D-AD66-66A2CD74D277}"/>
              </a:ext>
            </a:extLst>
          </p:cNvPr>
          <p:cNvSpPr>
            <a:spLocks noGrp="1"/>
          </p:cNvSpPr>
          <p:nvPr>
            <p:ph type="subTitle" idx="1"/>
          </p:nvPr>
        </p:nvSpPr>
        <p:spPr>
          <a:xfrm>
            <a:off x="680321" y="4394039"/>
            <a:ext cx="11112285" cy="2306306"/>
          </a:xfrm>
        </p:spPr>
        <p:txBody>
          <a:bodyPr>
            <a:normAutofit lnSpcReduction="10000"/>
          </a:bodyPr>
          <a:lstStyle/>
          <a:p>
            <a:pPr algn="ctr"/>
            <a:r>
              <a:rPr lang="en-ZA" b="1" dirty="0"/>
              <a:t>Gilbert Rochon, PhD, MPH</a:t>
            </a:r>
            <a:endParaRPr lang="en-US" dirty="0"/>
          </a:p>
          <a:p>
            <a:pPr algn="ctr"/>
            <a:r>
              <a:rPr lang="en-ZA" b="1" dirty="0"/>
              <a:t>Co-Chair, ARDN Higher Education Initiative; Chair, ARDN ADURIE Task Force</a:t>
            </a:r>
            <a:endParaRPr lang="en-US" dirty="0"/>
          </a:p>
          <a:p>
            <a:pPr algn="ctr"/>
            <a:r>
              <a:rPr lang="en-ZA" b="1" dirty="0"/>
              <a:t>Adjunct Professor, Dept. of Health Policy and Management,</a:t>
            </a:r>
            <a:endParaRPr lang="en-US" dirty="0"/>
          </a:p>
          <a:p>
            <a:pPr algn="ctr"/>
            <a:r>
              <a:rPr lang="en-ZA" b="1" dirty="0"/>
              <a:t>Tulane University School of Public Health &amp; Tropical Medicine</a:t>
            </a:r>
            <a:endParaRPr lang="en-US" dirty="0"/>
          </a:p>
          <a:p>
            <a:pPr algn="ctr"/>
            <a:r>
              <a:rPr lang="en-ZA" b="1" dirty="0"/>
              <a:t>Research Scientist, Dept. of Public Health Sciences, Xavier University Louisiana</a:t>
            </a:r>
            <a:endParaRPr lang="en-US" dirty="0"/>
          </a:p>
          <a:p>
            <a:pPr algn="ctr"/>
            <a:r>
              <a:rPr lang="en-ZA" b="1" dirty="0"/>
              <a:t>Formerly, 6</a:t>
            </a:r>
            <a:r>
              <a:rPr lang="en-ZA" b="1" baseline="30000" dirty="0"/>
              <a:t>th</a:t>
            </a:r>
            <a:r>
              <a:rPr lang="en-ZA" b="1" dirty="0"/>
              <a:t> President &amp; University Professor, Tuskegee University</a:t>
            </a:r>
            <a:endParaRPr lang="en-US" dirty="0"/>
          </a:p>
          <a:p>
            <a:endParaRPr lang="en-US" dirty="0"/>
          </a:p>
        </p:txBody>
      </p:sp>
    </p:spTree>
    <p:extLst>
      <p:ext uri="{BB962C8B-B14F-4D97-AF65-F5344CB8AC3E}">
        <p14:creationId xmlns:p14="http://schemas.microsoft.com/office/powerpoint/2010/main" val="1715940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8A285-594F-49DD-8C8C-A6CF6C1E3AEA}"/>
              </a:ext>
            </a:extLst>
          </p:cNvPr>
          <p:cNvSpPr>
            <a:spLocks noGrp="1"/>
          </p:cNvSpPr>
          <p:nvPr>
            <p:ph type="title"/>
          </p:nvPr>
        </p:nvSpPr>
        <p:spPr/>
        <p:txBody>
          <a:bodyPr>
            <a:normAutofit fontScale="90000"/>
          </a:bodyPr>
          <a:lstStyle/>
          <a:p>
            <a:r>
              <a:rPr lang="en-ZA" b="1" dirty="0"/>
              <a:t>United Nations General Assembly’s designated International Decade for People of African Descent 2015-2024</a:t>
            </a:r>
            <a:endParaRPr lang="en-US" dirty="0"/>
          </a:p>
        </p:txBody>
      </p:sp>
      <p:sp>
        <p:nvSpPr>
          <p:cNvPr id="3" name="Content Placeholder 2">
            <a:extLst>
              <a:ext uri="{FF2B5EF4-FFF2-40B4-BE49-F238E27FC236}">
                <a16:creationId xmlns:a16="http://schemas.microsoft.com/office/drawing/2014/main" id="{FCFE2963-7F57-41DD-9072-2BF8F9178758}"/>
              </a:ext>
            </a:extLst>
          </p:cNvPr>
          <p:cNvSpPr>
            <a:spLocks noGrp="1"/>
          </p:cNvSpPr>
          <p:nvPr>
            <p:ph idx="1"/>
          </p:nvPr>
        </p:nvSpPr>
        <p:spPr>
          <a:xfrm>
            <a:off x="680321" y="2336873"/>
            <a:ext cx="10860038" cy="3599316"/>
          </a:xfrm>
        </p:spPr>
        <p:txBody>
          <a:bodyPr>
            <a:normAutofit fontScale="92500"/>
          </a:bodyPr>
          <a:lstStyle/>
          <a:p>
            <a:r>
              <a:rPr lang="en-US" dirty="0"/>
              <a:t>OBJECTIVES:</a:t>
            </a:r>
          </a:p>
          <a:p>
            <a:pPr lvl="0"/>
            <a:r>
              <a:rPr lang="en-US" b="1" dirty="0"/>
              <a:t>Promote respect, protection and fulfilment of all human rights and fundamental freedoms by people of African Descent, as recognized in the </a:t>
            </a:r>
            <a:r>
              <a:rPr lang="en-US" b="1" u="sng" dirty="0">
                <a:hlinkClick r:id="rId2"/>
              </a:rPr>
              <a:t>Universal Declaration of Human Rights</a:t>
            </a:r>
            <a:r>
              <a:rPr lang="en-US" b="1" dirty="0"/>
              <a:t>;</a:t>
            </a:r>
            <a:endParaRPr lang="en-US" dirty="0"/>
          </a:p>
          <a:p>
            <a:pPr lvl="0"/>
            <a:r>
              <a:rPr lang="en-US" b="1" dirty="0"/>
              <a:t>Promote a greater knowledge of and respect for the diverse heritage, culture and contribution of people of African descent to the development of societies;</a:t>
            </a:r>
            <a:endParaRPr lang="en-US" dirty="0"/>
          </a:p>
          <a:p>
            <a:pPr lvl="0"/>
            <a:r>
              <a:rPr lang="en-US" b="1" dirty="0"/>
              <a:t>Adopt and strengthen national, regional and international legal frameworks according to the </a:t>
            </a:r>
            <a:r>
              <a:rPr lang="en-US" b="1" u="sng" dirty="0">
                <a:hlinkClick r:id="rId3"/>
              </a:rPr>
              <a:t>Durban Declaration and </a:t>
            </a:r>
            <a:r>
              <a:rPr lang="en-US" b="1" u="sng" dirty="0" err="1">
                <a:hlinkClick r:id="rId3"/>
              </a:rPr>
              <a:t>Programme</a:t>
            </a:r>
            <a:r>
              <a:rPr lang="en-US" b="1" u="sng" dirty="0">
                <a:hlinkClick r:id="rId3"/>
              </a:rPr>
              <a:t> of Action</a:t>
            </a:r>
            <a:r>
              <a:rPr lang="en-US" b="1" dirty="0"/>
              <a:t> and the </a:t>
            </a:r>
            <a:r>
              <a:rPr lang="en-US" b="1" u="sng" dirty="0">
                <a:hlinkClick r:id="rId4"/>
              </a:rPr>
              <a:t>International Convention on the Elimination of All Forms of Racial Discrimination</a:t>
            </a:r>
            <a:r>
              <a:rPr lang="en-US" b="1" dirty="0"/>
              <a:t> and to ensure their full and effective implementation.</a:t>
            </a:r>
            <a:endParaRPr lang="en-US" dirty="0"/>
          </a:p>
          <a:p>
            <a:endParaRPr lang="en-US" dirty="0"/>
          </a:p>
        </p:txBody>
      </p:sp>
    </p:spTree>
    <p:extLst>
      <p:ext uri="{BB962C8B-B14F-4D97-AF65-F5344CB8AC3E}">
        <p14:creationId xmlns:p14="http://schemas.microsoft.com/office/powerpoint/2010/main" val="3908651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5B32E-5C41-47C3-8B72-66A901B2DCA9}"/>
              </a:ext>
            </a:extLst>
          </p:cNvPr>
          <p:cNvSpPr>
            <a:spLocks noGrp="1"/>
          </p:cNvSpPr>
          <p:nvPr>
            <p:ph type="title"/>
          </p:nvPr>
        </p:nvSpPr>
        <p:spPr/>
        <p:txBody>
          <a:bodyPr/>
          <a:lstStyle/>
          <a:p>
            <a:r>
              <a:rPr lang="en-US" dirty="0"/>
              <a:t>Population: Africa &amp; Diaspora</a:t>
            </a:r>
          </a:p>
        </p:txBody>
      </p:sp>
      <p:sp>
        <p:nvSpPr>
          <p:cNvPr id="3" name="Content Placeholder 2">
            <a:extLst>
              <a:ext uri="{FF2B5EF4-FFF2-40B4-BE49-F238E27FC236}">
                <a16:creationId xmlns:a16="http://schemas.microsoft.com/office/drawing/2014/main" id="{FE715C58-2774-4BFA-B934-77FCFBA77A5A}"/>
              </a:ext>
            </a:extLst>
          </p:cNvPr>
          <p:cNvSpPr>
            <a:spLocks noGrp="1"/>
          </p:cNvSpPr>
          <p:nvPr>
            <p:ph idx="1"/>
          </p:nvPr>
        </p:nvSpPr>
        <p:spPr>
          <a:xfrm>
            <a:off x="409903" y="2336873"/>
            <a:ext cx="11177752" cy="4284644"/>
          </a:xfrm>
        </p:spPr>
        <p:txBody>
          <a:bodyPr>
            <a:normAutofit/>
          </a:bodyPr>
          <a:lstStyle/>
          <a:p>
            <a:r>
              <a:rPr lang="en-ZA" b="1" dirty="0"/>
              <a:t>According to the UN </a:t>
            </a:r>
            <a:r>
              <a:rPr lang="en-US" u="sng" dirty="0">
                <a:hlinkClick r:id="rId2"/>
              </a:rPr>
              <a:t>https://www.un.org/en/sections/issues-depth/population/index.html</a:t>
            </a:r>
            <a:r>
              <a:rPr lang="en-US" dirty="0"/>
              <a:t>,  the continent of Africa’s population of 1.3 billion is expected to double by 2050.</a:t>
            </a:r>
          </a:p>
          <a:p>
            <a:r>
              <a:rPr lang="en-US" dirty="0"/>
              <a:t>During Africa’s most horrific anthropogenic disaster, the trans-Atlantic slave trade, over 12.5 million Africans were taken forcibly from Africa and shipped to the Americas, </a:t>
            </a:r>
            <a:r>
              <a:rPr lang="en-US" u="sng" dirty="0">
                <a:hlinkClick r:id="rId3"/>
              </a:rPr>
              <a:t>https://www.neh.gov/news/voyages-the-transatlantic-slave-trade-database</a:t>
            </a:r>
            <a:endParaRPr lang="en-US" u="sng" dirty="0"/>
          </a:p>
          <a:p>
            <a:r>
              <a:rPr lang="en-US" dirty="0"/>
              <a:t>There were as many as 2 million casualties during the Middle Passage</a:t>
            </a:r>
          </a:p>
          <a:p>
            <a:r>
              <a:rPr lang="en-US" dirty="0"/>
              <a:t>Currently, over 200 million people of African descent are in North, Central &amp; South America and the Caribbean </a:t>
            </a:r>
            <a:r>
              <a:rPr lang="en-US" u="sng" dirty="0">
                <a:hlinkClick r:id="rId4"/>
              </a:rPr>
              <a:t>www.pewresearch.org</a:t>
            </a:r>
            <a:endParaRPr lang="en-US" u="sng" dirty="0"/>
          </a:p>
          <a:p>
            <a:r>
              <a:rPr lang="en-US" dirty="0"/>
              <a:t>Approximately 7 million people of African descent reside in Europe</a:t>
            </a:r>
          </a:p>
        </p:txBody>
      </p:sp>
    </p:spTree>
    <p:extLst>
      <p:ext uri="{BB962C8B-B14F-4D97-AF65-F5344CB8AC3E}">
        <p14:creationId xmlns:p14="http://schemas.microsoft.com/office/powerpoint/2010/main" val="910736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9CFC3-7EF9-4123-A666-EBBBE73532E0}"/>
              </a:ext>
            </a:extLst>
          </p:cNvPr>
          <p:cNvSpPr>
            <a:spLocks noGrp="1"/>
          </p:cNvSpPr>
          <p:nvPr>
            <p:ph type="title"/>
          </p:nvPr>
        </p:nvSpPr>
        <p:spPr/>
        <p:txBody>
          <a:bodyPr/>
          <a:lstStyle/>
          <a:p>
            <a:pPr algn="ctr"/>
            <a:br>
              <a:rPr lang="en-US" dirty="0"/>
            </a:br>
            <a:r>
              <a:rPr lang="en-US" dirty="0"/>
              <a:t>At Risk for Anthropogenic Disasters</a:t>
            </a:r>
          </a:p>
        </p:txBody>
      </p:sp>
      <p:sp>
        <p:nvSpPr>
          <p:cNvPr id="3" name="Content Placeholder 2">
            <a:extLst>
              <a:ext uri="{FF2B5EF4-FFF2-40B4-BE49-F238E27FC236}">
                <a16:creationId xmlns:a16="http://schemas.microsoft.com/office/drawing/2014/main" id="{B7947B08-5992-4CC6-BCAA-6828E080FCA1}"/>
              </a:ext>
            </a:extLst>
          </p:cNvPr>
          <p:cNvSpPr>
            <a:spLocks noGrp="1"/>
          </p:cNvSpPr>
          <p:nvPr>
            <p:ph idx="1"/>
          </p:nvPr>
        </p:nvSpPr>
        <p:spPr>
          <a:xfrm>
            <a:off x="680321" y="2175641"/>
            <a:ext cx="11301472" cy="4391169"/>
          </a:xfrm>
        </p:spPr>
        <p:txBody>
          <a:bodyPr>
            <a:normAutofit/>
          </a:bodyPr>
          <a:lstStyle/>
          <a:p>
            <a:r>
              <a:rPr lang="en-US" dirty="0"/>
              <a:t>These combined populations in Africa and in the Diaspora have been and continue to be at risk for man-made disasters</a:t>
            </a:r>
          </a:p>
          <a:p>
            <a:r>
              <a:rPr lang="en-US" dirty="0"/>
              <a:t>For the approximately 47.4 million African-Americans (census.gov) the Emancipation Proclamation signed by President Abraham Lincoln on Jan. 1, 1863 did not end our vulnerability to anthropogenic disasters, e.g.</a:t>
            </a:r>
          </a:p>
          <a:p>
            <a:r>
              <a:rPr lang="en-US" dirty="0"/>
              <a:t>3,446 recorded  African-American lynchings between 1882 and 1968 </a:t>
            </a:r>
            <a:r>
              <a:rPr lang="en-US" u="sng" dirty="0">
                <a:hlinkClick r:id="rId2"/>
              </a:rPr>
              <a:t>http://archive.tuskegee.edu/archive/handle/123456789/507</a:t>
            </a:r>
            <a:endParaRPr lang="en-US" u="sng" dirty="0"/>
          </a:p>
          <a:p>
            <a:r>
              <a:rPr lang="en-US" dirty="0"/>
              <a:t>6 million African-Americans who were part of the Great Migration from 1916 to 1970 to the urban Northeast, Midwest and West, to escape the racial segregation, discrimination, unemployment and poverty in the Southern states. (Wilkerson, Isabel. </a:t>
            </a:r>
            <a:r>
              <a:rPr lang="en-US" i="1" dirty="0"/>
              <a:t>Smithsonian Magazine</a:t>
            </a:r>
            <a:r>
              <a:rPr lang="en-US" dirty="0"/>
              <a:t>, Sept. 2016). </a:t>
            </a:r>
          </a:p>
        </p:txBody>
      </p:sp>
    </p:spTree>
    <p:extLst>
      <p:ext uri="{BB962C8B-B14F-4D97-AF65-F5344CB8AC3E}">
        <p14:creationId xmlns:p14="http://schemas.microsoft.com/office/powerpoint/2010/main" val="1490282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4374C-ED74-47A2-AFFD-BD6A452C8DB0}"/>
              </a:ext>
            </a:extLst>
          </p:cNvPr>
          <p:cNvSpPr>
            <a:spLocks noGrp="1"/>
          </p:cNvSpPr>
          <p:nvPr>
            <p:ph type="title"/>
          </p:nvPr>
        </p:nvSpPr>
        <p:spPr/>
        <p:txBody>
          <a:bodyPr/>
          <a:lstStyle/>
          <a:p>
            <a:r>
              <a:rPr lang="en-US" dirty="0"/>
              <a:t>African Continent’s Well Documented Anthropogenic Disasters</a:t>
            </a:r>
          </a:p>
        </p:txBody>
      </p:sp>
      <p:sp>
        <p:nvSpPr>
          <p:cNvPr id="3" name="Content Placeholder 2">
            <a:extLst>
              <a:ext uri="{FF2B5EF4-FFF2-40B4-BE49-F238E27FC236}">
                <a16:creationId xmlns:a16="http://schemas.microsoft.com/office/drawing/2014/main" id="{8E11FCC6-7A68-49EE-AB1D-EFC07C360F87}"/>
              </a:ext>
            </a:extLst>
          </p:cNvPr>
          <p:cNvSpPr>
            <a:spLocks noGrp="1"/>
          </p:cNvSpPr>
          <p:nvPr>
            <p:ph idx="1"/>
          </p:nvPr>
        </p:nvSpPr>
        <p:spPr/>
        <p:txBody>
          <a:bodyPr/>
          <a:lstStyle/>
          <a:p>
            <a:r>
              <a:rPr lang="en-US" b="1" dirty="0"/>
              <a:t>Colonialism</a:t>
            </a:r>
          </a:p>
          <a:p>
            <a:r>
              <a:rPr lang="en-US" b="1" dirty="0"/>
              <a:t>Neo-Colonialism</a:t>
            </a:r>
          </a:p>
          <a:p>
            <a:r>
              <a:rPr lang="en-US" b="1" dirty="0"/>
              <a:t>Economic Exploitation</a:t>
            </a:r>
          </a:p>
          <a:p>
            <a:r>
              <a:rPr lang="en-US" b="1" dirty="0"/>
              <a:t>Environmental Degradation</a:t>
            </a:r>
          </a:p>
          <a:p>
            <a:r>
              <a:rPr lang="en-US" b="1" dirty="0"/>
              <a:t>Apartheid</a:t>
            </a:r>
          </a:p>
          <a:p>
            <a:r>
              <a:rPr lang="en-US" b="1" dirty="0"/>
              <a:t>Transfer Pricing</a:t>
            </a:r>
          </a:p>
          <a:p>
            <a:r>
              <a:rPr lang="en-US" b="1" dirty="0"/>
              <a:t>Natural Resource Plundering</a:t>
            </a:r>
          </a:p>
          <a:p>
            <a:endParaRPr lang="en-US" dirty="0"/>
          </a:p>
        </p:txBody>
      </p:sp>
    </p:spTree>
    <p:extLst>
      <p:ext uri="{BB962C8B-B14F-4D97-AF65-F5344CB8AC3E}">
        <p14:creationId xmlns:p14="http://schemas.microsoft.com/office/powerpoint/2010/main" val="3934761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DA345-2DB5-4970-AB65-3F7CCB475F77}"/>
              </a:ext>
            </a:extLst>
          </p:cNvPr>
          <p:cNvSpPr>
            <a:spLocks noGrp="1"/>
          </p:cNvSpPr>
          <p:nvPr>
            <p:ph type="title"/>
          </p:nvPr>
        </p:nvSpPr>
        <p:spPr/>
        <p:txBody>
          <a:bodyPr/>
          <a:lstStyle/>
          <a:p>
            <a:r>
              <a:rPr lang="en-US" dirty="0"/>
              <a:t>Biogenic Disasters</a:t>
            </a:r>
          </a:p>
        </p:txBody>
      </p:sp>
      <p:sp>
        <p:nvSpPr>
          <p:cNvPr id="3" name="Content Placeholder 2">
            <a:extLst>
              <a:ext uri="{FF2B5EF4-FFF2-40B4-BE49-F238E27FC236}">
                <a16:creationId xmlns:a16="http://schemas.microsoft.com/office/drawing/2014/main" id="{C3CFC14B-1AED-4295-A858-F7E5A8E566DE}"/>
              </a:ext>
            </a:extLst>
          </p:cNvPr>
          <p:cNvSpPr>
            <a:spLocks noGrp="1"/>
          </p:cNvSpPr>
          <p:nvPr>
            <p:ph idx="1"/>
          </p:nvPr>
        </p:nvSpPr>
        <p:spPr/>
        <p:txBody>
          <a:bodyPr/>
          <a:lstStyle/>
          <a:p>
            <a:r>
              <a:rPr lang="en-US" b="1" dirty="0"/>
              <a:t>Storms</a:t>
            </a:r>
          </a:p>
          <a:p>
            <a:r>
              <a:rPr lang="en-US" b="1" dirty="0"/>
              <a:t>Fires</a:t>
            </a:r>
          </a:p>
          <a:p>
            <a:r>
              <a:rPr lang="en-US" b="1" dirty="0"/>
              <a:t>Drought</a:t>
            </a:r>
          </a:p>
          <a:p>
            <a:r>
              <a:rPr lang="en-US" b="1" dirty="0"/>
              <a:t>Desert Locusts – </a:t>
            </a:r>
            <a:r>
              <a:rPr lang="en-US" b="1" i="1" dirty="0"/>
              <a:t>Schistocerca gregaria</a:t>
            </a:r>
          </a:p>
          <a:p>
            <a:r>
              <a:rPr lang="en-US" b="1" dirty="0"/>
              <a:t>Famine</a:t>
            </a:r>
          </a:p>
          <a:p>
            <a:r>
              <a:rPr lang="en-US" b="1" dirty="0"/>
              <a:t>Malnutrition – Kwashiorkor &amp; Marasmus</a:t>
            </a:r>
          </a:p>
          <a:p>
            <a:pPr marL="0" indent="0">
              <a:buNone/>
            </a:pPr>
            <a:endParaRPr lang="en-US" dirty="0"/>
          </a:p>
        </p:txBody>
      </p:sp>
    </p:spTree>
    <p:extLst>
      <p:ext uri="{BB962C8B-B14F-4D97-AF65-F5344CB8AC3E}">
        <p14:creationId xmlns:p14="http://schemas.microsoft.com/office/powerpoint/2010/main" val="2314212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E3E71-CC09-423E-961C-A4A4089AD58C}"/>
              </a:ext>
            </a:extLst>
          </p:cNvPr>
          <p:cNvSpPr>
            <a:spLocks noGrp="1"/>
          </p:cNvSpPr>
          <p:nvPr>
            <p:ph type="title"/>
          </p:nvPr>
        </p:nvSpPr>
        <p:spPr/>
        <p:txBody>
          <a:bodyPr/>
          <a:lstStyle/>
          <a:p>
            <a:r>
              <a:rPr lang="en-US" dirty="0"/>
              <a:t>Endemics &amp; Epidemics</a:t>
            </a:r>
          </a:p>
        </p:txBody>
      </p:sp>
      <p:sp>
        <p:nvSpPr>
          <p:cNvPr id="3" name="Content Placeholder 2">
            <a:extLst>
              <a:ext uri="{FF2B5EF4-FFF2-40B4-BE49-F238E27FC236}">
                <a16:creationId xmlns:a16="http://schemas.microsoft.com/office/drawing/2014/main" id="{3F9EECE0-E6E0-4C0D-B7C2-0787D89F828F}"/>
              </a:ext>
            </a:extLst>
          </p:cNvPr>
          <p:cNvSpPr>
            <a:spLocks noGrp="1"/>
          </p:cNvSpPr>
          <p:nvPr>
            <p:ph idx="1"/>
          </p:nvPr>
        </p:nvSpPr>
        <p:spPr>
          <a:xfrm>
            <a:off x="419100" y="2133600"/>
            <a:ext cx="10534649" cy="4533899"/>
          </a:xfrm>
        </p:spPr>
        <p:txBody>
          <a:bodyPr>
            <a:normAutofit/>
          </a:bodyPr>
          <a:lstStyle/>
          <a:p>
            <a:r>
              <a:rPr lang="en-US" b="1" dirty="0"/>
              <a:t>Malaria</a:t>
            </a:r>
          </a:p>
          <a:p>
            <a:r>
              <a:rPr lang="en-US" b="1" dirty="0"/>
              <a:t>Onchocerciasis</a:t>
            </a:r>
          </a:p>
          <a:p>
            <a:r>
              <a:rPr lang="en-US" b="1" dirty="0"/>
              <a:t>Schistosomiasis</a:t>
            </a:r>
          </a:p>
          <a:p>
            <a:r>
              <a:rPr lang="en-US" b="1" dirty="0"/>
              <a:t>Poliomyelitis</a:t>
            </a:r>
          </a:p>
          <a:p>
            <a:r>
              <a:rPr lang="en-US" b="1" dirty="0"/>
              <a:t>Leishmaniasis</a:t>
            </a:r>
          </a:p>
          <a:p>
            <a:r>
              <a:rPr lang="en-US" b="1" dirty="0"/>
              <a:t>Lymphatic filariasis</a:t>
            </a:r>
          </a:p>
          <a:p>
            <a:r>
              <a:rPr lang="en-US" b="1" dirty="0"/>
              <a:t>Ebola</a:t>
            </a:r>
          </a:p>
          <a:p>
            <a:r>
              <a:rPr lang="en-US" b="1" dirty="0"/>
              <a:t>SARS</a:t>
            </a:r>
          </a:p>
          <a:p>
            <a:r>
              <a:rPr lang="en-US" b="1" dirty="0"/>
              <a:t>HIV/AIDS</a:t>
            </a:r>
          </a:p>
        </p:txBody>
      </p:sp>
    </p:spTree>
    <p:extLst>
      <p:ext uri="{BB962C8B-B14F-4D97-AF65-F5344CB8AC3E}">
        <p14:creationId xmlns:p14="http://schemas.microsoft.com/office/powerpoint/2010/main" val="2921545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EDF73-A5E7-4BC8-BE9F-757AE6ECEF2E}"/>
              </a:ext>
            </a:extLst>
          </p:cNvPr>
          <p:cNvSpPr>
            <a:spLocks noGrp="1"/>
          </p:cNvSpPr>
          <p:nvPr>
            <p:ph type="title"/>
          </p:nvPr>
        </p:nvSpPr>
        <p:spPr/>
        <p:txBody>
          <a:bodyPr/>
          <a:lstStyle/>
          <a:p>
            <a:r>
              <a:rPr lang="en-US" dirty="0"/>
              <a:t>Disaster Life-Cycle Management &amp; Resilience Initiatives: Prior to COVID-19</a:t>
            </a:r>
          </a:p>
        </p:txBody>
      </p:sp>
      <p:sp>
        <p:nvSpPr>
          <p:cNvPr id="3" name="Content Placeholder 2">
            <a:extLst>
              <a:ext uri="{FF2B5EF4-FFF2-40B4-BE49-F238E27FC236}">
                <a16:creationId xmlns:a16="http://schemas.microsoft.com/office/drawing/2014/main" id="{5B917FD8-FA4C-4036-9DFD-D521337FA9CA}"/>
              </a:ext>
            </a:extLst>
          </p:cNvPr>
          <p:cNvSpPr>
            <a:spLocks noGrp="1"/>
          </p:cNvSpPr>
          <p:nvPr>
            <p:ph idx="1"/>
          </p:nvPr>
        </p:nvSpPr>
        <p:spPr>
          <a:xfrm>
            <a:off x="323851" y="2336872"/>
            <a:ext cx="11506200" cy="4311577"/>
          </a:xfrm>
        </p:spPr>
        <p:txBody>
          <a:bodyPr>
            <a:normAutofit fontScale="92500" lnSpcReduction="20000"/>
          </a:bodyPr>
          <a:lstStyle/>
          <a:p>
            <a:pPr lvl="0"/>
            <a:r>
              <a:rPr lang="fr-FR" b="1" dirty="0"/>
              <a:t>Disaster Resilience Scientific Solutions Institute (</a:t>
            </a:r>
            <a:r>
              <a:rPr lang="fr-FR" b="1" dirty="0" err="1"/>
              <a:t>D.Re.S.S</a:t>
            </a:r>
            <a:r>
              <a:rPr lang="fr-FR" b="1" dirty="0"/>
              <a:t>.) – ZIMBABWE </a:t>
            </a:r>
            <a:r>
              <a:rPr lang="en-US" u="sng" dirty="0">
                <a:hlinkClick r:id="rId2"/>
              </a:rPr>
              <a:t>http://www.globalresilience.co.zw</a:t>
            </a:r>
            <a:endParaRPr lang="en-US" dirty="0"/>
          </a:p>
          <a:p>
            <a:pPr lvl="0"/>
            <a:r>
              <a:rPr lang="en-US" b="1" dirty="0"/>
              <a:t>GREAT GREEN WALL</a:t>
            </a:r>
            <a:r>
              <a:rPr lang="en-US" dirty="0"/>
              <a:t> </a:t>
            </a:r>
            <a:r>
              <a:rPr lang="en-US" b="1" dirty="0"/>
              <a:t>FOR THE SAHARA AND SAHEL INITIATIVE</a:t>
            </a:r>
            <a:r>
              <a:rPr lang="en-US" dirty="0"/>
              <a:t> </a:t>
            </a:r>
            <a:r>
              <a:rPr lang="en-US" u="sng" dirty="0">
                <a:hlinkClick r:id="rId3"/>
              </a:rPr>
              <a:t>https://www.greatgreenwall.org/about-great-green-wall</a:t>
            </a:r>
            <a:endParaRPr lang="en-US" dirty="0"/>
          </a:p>
          <a:p>
            <a:pPr lvl="0"/>
            <a:r>
              <a:rPr lang="en-US" b="1" u="sng" dirty="0"/>
              <a:t>IGAD </a:t>
            </a:r>
            <a:r>
              <a:rPr lang="en-US" u="sng" dirty="0"/>
              <a:t>(</a:t>
            </a:r>
            <a:r>
              <a:rPr lang="en-US" dirty="0"/>
              <a:t>Intergovernmental Authority on Development): </a:t>
            </a:r>
            <a:r>
              <a:rPr lang="en-US" u="sng" dirty="0">
                <a:hlinkClick r:id="rId4"/>
              </a:rPr>
              <a:t>http://igad.int/</a:t>
            </a:r>
            <a:r>
              <a:rPr lang="en-US" dirty="0"/>
              <a:t> A consortium of Djibouti, Eritrea, Ethiopia, Kenya, Somalia, South Sudan, Sudan and Uganda. </a:t>
            </a:r>
            <a:r>
              <a:rPr lang="en-US" b="1" dirty="0"/>
              <a:t>IGAD Building Resilience to Disasters Through Risk Management and Climate Change Adaptation Project In Africa</a:t>
            </a:r>
          </a:p>
          <a:p>
            <a:r>
              <a:rPr lang="en-US" b="1" u="sng" dirty="0"/>
              <a:t>GFCS</a:t>
            </a:r>
            <a:r>
              <a:rPr lang="en-US" b="1" dirty="0"/>
              <a:t>: Global Framework for Climate Services: UN-Wide Initiative for Climate Change Adaptation, with Partnerships including WMO, WHO, FAO, UNESCO, UNDP, EU, CICERO-Norway, UNEP, EUMETSAT, World Bank, WFP, UNISDR, Red Cross/Red Crescent, CGIAR-Climate Change, Ag &amp; Food Security (CCAFS), CMI - Chr. Michelsen Institute, Global Water Partnership (GWP), Norwegian Refugee Council (NRC), IUGG (International Union of Geodesy &amp; Geophysics), etc.</a:t>
            </a:r>
            <a:r>
              <a:rPr lang="en-US" dirty="0"/>
              <a:t>  </a:t>
            </a:r>
            <a:r>
              <a:rPr lang="en-US" b="1" u="sng" dirty="0">
                <a:hlinkClick r:id="rId5"/>
              </a:rPr>
              <a:t>http://www.wmo.int/gfcs/partnership</a:t>
            </a:r>
            <a:r>
              <a:rPr lang="en-US" b="1" dirty="0"/>
              <a:t>  </a:t>
            </a:r>
            <a:endParaRPr lang="en-US" dirty="0"/>
          </a:p>
          <a:p>
            <a:pPr lvl="0"/>
            <a:endParaRPr lang="en-US" dirty="0"/>
          </a:p>
          <a:p>
            <a:endParaRPr lang="en-US" dirty="0"/>
          </a:p>
        </p:txBody>
      </p:sp>
    </p:spTree>
    <p:extLst>
      <p:ext uri="{BB962C8B-B14F-4D97-AF65-F5344CB8AC3E}">
        <p14:creationId xmlns:p14="http://schemas.microsoft.com/office/powerpoint/2010/main" val="1868052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1FFC5-79C7-4497-BF0E-3732EE74A5E1}"/>
              </a:ext>
            </a:extLst>
          </p:cNvPr>
          <p:cNvSpPr>
            <a:spLocks noGrp="1"/>
          </p:cNvSpPr>
          <p:nvPr>
            <p:ph type="title"/>
          </p:nvPr>
        </p:nvSpPr>
        <p:spPr/>
        <p:txBody>
          <a:bodyPr/>
          <a:lstStyle/>
          <a:p>
            <a:r>
              <a:rPr lang="en-US" dirty="0"/>
              <a:t>Disaster Life-Cycle Management &amp; Resilience Initiatives: Prior to COVID-19  #2</a:t>
            </a:r>
          </a:p>
        </p:txBody>
      </p:sp>
      <p:sp>
        <p:nvSpPr>
          <p:cNvPr id="3" name="Content Placeholder 2">
            <a:extLst>
              <a:ext uri="{FF2B5EF4-FFF2-40B4-BE49-F238E27FC236}">
                <a16:creationId xmlns:a16="http://schemas.microsoft.com/office/drawing/2014/main" id="{EE5EA219-86A4-4B0B-A478-17D33AEFD3D3}"/>
              </a:ext>
            </a:extLst>
          </p:cNvPr>
          <p:cNvSpPr>
            <a:spLocks noGrp="1"/>
          </p:cNvSpPr>
          <p:nvPr>
            <p:ph idx="1"/>
          </p:nvPr>
        </p:nvSpPr>
        <p:spPr>
          <a:xfrm>
            <a:off x="171451" y="2336872"/>
            <a:ext cx="11620500" cy="4387777"/>
          </a:xfrm>
        </p:spPr>
        <p:txBody>
          <a:bodyPr>
            <a:normAutofit/>
          </a:bodyPr>
          <a:lstStyle/>
          <a:p>
            <a:pPr lvl="0"/>
            <a:r>
              <a:rPr lang="en-US" b="1" dirty="0"/>
              <a:t>SENDAI FRAMEWORK FOR DISASTER RISK REDUCTION 2015‐2030 </a:t>
            </a:r>
            <a:r>
              <a:rPr lang="en-US" b="1" u="sng" dirty="0">
                <a:hlinkClick r:id="rId2"/>
              </a:rPr>
              <a:t>www.unisdr.org</a:t>
            </a:r>
            <a:r>
              <a:rPr lang="en-US" b="1" dirty="0"/>
              <a:t> </a:t>
            </a:r>
            <a:endParaRPr lang="en-US" dirty="0"/>
          </a:p>
          <a:p>
            <a:pPr lvl="0"/>
            <a:r>
              <a:rPr lang="en-US" b="1" dirty="0"/>
              <a:t>EU‐ACP (AFRICA CARIBBEAN PACIFIC) BUILDING DISASTER RESILIENCE IN SUB‐SAHARAN AFRICAN REGIONS, COUNTRIES AND COMMUNITIES</a:t>
            </a:r>
            <a:endParaRPr lang="en-US" dirty="0"/>
          </a:p>
          <a:p>
            <a:r>
              <a:rPr lang="en-US" dirty="0"/>
              <a:t>2014- </a:t>
            </a:r>
            <a:r>
              <a:rPr lang="en-US" b="1" dirty="0"/>
              <a:t> National Disaster Resilience Competition</a:t>
            </a:r>
            <a:r>
              <a:rPr lang="en-US" dirty="0"/>
              <a:t> Announced by President Barak Obama, modeled after the partnership between the U.S. Dept. of Housing &amp; Urban Development (HUD) and the Rockefeller Foundation to allocate $1 billion in  funding for vulnerable communities affected by natural disasters in the USA, and to establish “Resilience Academies” “Between 2011 and 2013, the federal government spent $136 billion on disaster relief in the United States.”   </a:t>
            </a:r>
            <a:r>
              <a:rPr lang="en-US" u="sng" dirty="0">
                <a:hlinkClick r:id="rId3"/>
              </a:rPr>
              <a:t>https://www.rockefellerfoundation.org/our-work/initiatives/national-disaster-resilience-competition/</a:t>
            </a:r>
            <a:endParaRPr lang="en-US" dirty="0"/>
          </a:p>
        </p:txBody>
      </p:sp>
    </p:spTree>
    <p:extLst>
      <p:ext uri="{BB962C8B-B14F-4D97-AF65-F5344CB8AC3E}">
        <p14:creationId xmlns:p14="http://schemas.microsoft.com/office/powerpoint/2010/main" val="3490581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6BA7B-BC46-40A3-8346-DA114832F9DC}"/>
              </a:ext>
            </a:extLst>
          </p:cNvPr>
          <p:cNvSpPr>
            <a:spLocks noGrp="1"/>
          </p:cNvSpPr>
          <p:nvPr>
            <p:ph type="title"/>
          </p:nvPr>
        </p:nvSpPr>
        <p:spPr>
          <a:xfrm>
            <a:off x="661271" y="666751"/>
            <a:ext cx="9613861" cy="1080938"/>
          </a:xfrm>
        </p:spPr>
        <p:txBody>
          <a:bodyPr/>
          <a:lstStyle/>
          <a:p>
            <a:r>
              <a:rPr lang="en-US" dirty="0"/>
              <a:t>Disaster Life-Cycle Management &amp; Resilience Initiatives: Prior to COVID-19  #3</a:t>
            </a:r>
          </a:p>
        </p:txBody>
      </p:sp>
      <p:sp>
        <p:nvSpPr>
          <p:cNvPr id="3" name="Content Placeholder 2">
            <a:extLst>
              <a:ext uri="{FF2B5EF4-FFF2-40B4-BE49-F238E27FC236}">
                <a16:creationId xmlns:a16="http://schemas.microsoft.com/office/drawing/2014/main" id="{283AE0B5-1F0C-438E-8362-7815D2A6F63E}"/>
              </a:ext>
            </a:extLst>
          </p:cNvPr>
          <p:cNvSpPr>
            <a:spLocks noGrp="1"/>
          </p:cNvSpPr>
          <p:nvPr>
            <p:ph idx="1"/>
          </p:nvPr>
        </p:nvSpPr>
        <p:spPr>
          <a:xfrm>
            <a:off x="266701" y="2038350"/>
            <a:ext cx="11601450" cy="4819650"/>
          </a:xfrm>
        </p:spPr>
        <p:txBody>
          <a:bodyPr>
            <a:normAutofit fontScale="92500" lnSpcReduction="20000"/>
          </a:bodyPr>
          <a:lstStyle/>
          <a:p>
            <a:pPr lvl="0"/>
            <a:r>
              <a:rPr lang="en-US" b="1" dirty="0"/>
              <a:t>AFRICA WORKING GROUP ON DISASTER RISK REDUCTION |25 ‐26 OCTOBER 2016| Zambia</a:t>
            </a:r>
            <a:endParaRPr lang="en-US" dirty="0"/>
          </a:p>
          <a:p>
            <a:pPr lvl="0"/>
            <a:r>
              <a:rPr lang="en-US" b="1" dirty="0"/>
              <a:t> 6TH AFRICA REGIONAL PLATFORM &amp; 5TH HIGH LEVEL MEETING ON DRR |22 ‐25 NOVEMBER 2016| Mauritius </a:t>
            </a:r>
            <a:endParaRPr lang="en-US" dirty="0"/>
          </a:p>
          <a:p>
            <a:pPr lvl="0"/>
            <a:r>
              <a:rPr lang="en-US" b="1" dirty="0"/>
              <a:t>GLOBAL PLATFORM FOR DISASTER RISK REDUCTION |22 ‐26 MAY 2017| Cancun, Mexico</a:t>
            </a:r>
            <a:endParaRPr lang="en-US" dirty="0"/>
          </a:p>
          <a:p>
            <a:r>
              <a:rPr lang="en-US" b="1" dirty="0"/>
              <a:t>RESILIENT AFRICA NETWORK (RAN) UNDER THE LEADERSHIP OF MAKERERE UNIVERSITY IN KAMPALA, UGANDA</a:t>
            </a:r>
            <a:r>
              <a:rPr lang="en-US" dirty="0"/>
              <a:t>, , FOUNDED IN 2012 &amp; FUNDED BY USAID, INCLUDES  Tulane University, Stanford University, and the Center for Strategic and International Studies (CSIS), as well as 20 African Universities in 16 countries. RAN is comprised of four Resilience Innovation Labs: the </a:t>
            </a:r>
            <a:r>
              <a:rPr lang="en-US" b="1" dirty="0"/>
              <a:t>Eastern Africa RILab based in Uganda and hosted by Makerere University, West Africa RILab based in Ghana and hosted by the University for Development Studies, Horn of Africa RILab based in Ethiopia and hosted by Jimma University and Southern Africa RILab based in South Africa at University of Pretoria School of Health Systems and Public Health.</a:t>
            </a:r>
            <a:endParaRPr lang="en-US" dirty="0"/>
          </a:p>
          <a:p>
            <a:r>
              <a:rPr lang="en-US" b="1" dirty="0"/>
              <a:t>TULANE UNIVERSITY DISASTER RESILIENCE LEADERSHIP ACADEMY (DRLA) </a:t>
            </a:r>
            <a:r>
              <a:rPr lang="en-US" dirty="0"/>
              <a:t>– New Orleans, Louisiana </a:t>
            </a:r>
            <a:r>
              <a:rPr lang="en-US" u="sng" dirty="0">
                <a:hlinkClick r:id="rId2"/>
              </a:rPr>
              <a:t>http://www2.tulane.edu/drla/drla-resilient-africa-network.cfm</a:t>
            </a:r>
            <a:endParaRPr lang="en-US" dirty="0"/>
          </a:p>
        </p:txBody>
      </p:sp>
    </p:spTree>
    <p:extLst>
      <p:ext uri="{BB962C8B-B14F-4D97-AF65-F5344CB8AC3E}">
        <p14:creationId xmlns:p14="http://schemas.microsoft.com/office/powerpoint/2010/main" val="392951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ED79A-84E3-4306-BA20-F85C9A27D459}"/>
              </a:ext>
            </a:extLst>
          </p:cNvPr>
          <p:cNvSpPr>
            <a:spLocks noGrp="1"/>
          </p:cNvSpPr>
          <p:nvPr>
            <p:ph type="title"/>
          </p:nvPr>
        </p:nvSpPr>
        <p:spPr/>
        <p:txBody>
          <a:bodyPr/>
          <a:lstStyle/>
          <a:p>
            <a:r>
              <a:rPr lang="en-US" dirty="0"/>
              <a:t>Unproven Therapeutics</a:t>
            </a:r>
          </a:p>
        </p:txBody>
      </p:sp>
      <p:sp>
        <p:nvSpPr>
          <p:cNvPr id="3" name="Content Placeholder 2">
            <a:extLst>
              <a:ext uri="{FF2B5EF4-FFF2-40B4-BE49-F238E27FC236}">
                <a16:creationId xmlns:a16="http://schemas.microsoft.com/office/drawing/2014/main" id="{A5438230-737A-4A3B-85AF-7BDF21DDE04B}"/>
              </a:ext>
            </a:extLst>
          </p:cNvPr>
          <p:cNvSpPr>
            <a:spLocks noGrp="1"/>
          </p:cNvSpPr>
          <p:nvPr>
            <p:ph idx="1"/>
          </p:nvPr>
        </p:nvSpPr>
        <p:spPr>
          <a:xfrm>
            <a:off x="175099" y="2336872"/>
            <a:ext cx="11751012" cy="4521127"/>
          </a:xfrm>
        </p:spPr>
        <p:txBody>
          <a:bodyPr>
            <a:normAutofit/>
          </a:bodyPr>
          <a:lstStyle/>
          <a:p>
            <a:r>
              <a:rPr lang="en-US" b="1" u="sng" dirty="0"/>
              <a:t>Currently, There are no proven treatments for COVID-19</a:t>
            </a:r>
            <a:r>
              <a:rPr lang="en-US" dirty="0"/>
              <a:t>, </a:t>
            </a:r>
            <a:r>
              <a:rPr lang="en-ZA" b="1" dirty="0"/>
              <a:t>despite the frequent advertisements by the President of the USA for hydroxychloroquine and by the promotion of Covid Organics (CVO) by the President of Madagascar</a:t>
            </a:r>
          </a:p>
          <a:p>
            <a:r>
              <a:rPr lang="en-US" b="1" dirty="0"/>
              <a:t>The World Health Organization (WHO) says there is no proof of a cure for Covid-19 after Madagascar's president launched a herbal coronavirus "cure". (</a:t>
            </a:r>
            <a:r>
              <a:rPr lang="en-US" dirty="0">
                <a:hlinkClick r:id="rId2"/>
              </a:rPr>
              <a:t>https://www.bbc.com/news/world-africa-52374250</a:t>
            </a:r>
            <a:r>
              <a:rPr lang="en-US" dirty="0"/>
              <a:t>)</a:t>
            </a:r>
            <a:endParaRPr lang="en-ZA" b="1" dirty="0"/>
          </a:p>
          <a:p>
            <a:r>
              <a:rPr lang="en-ZA" b="1" dirty="0"/>
              <a:t>The US Food &amp; Drug Administration (FDA) “</a:t>
            </a:r>
            <a:r>
              <a:rPr lang="en-US" dirty="0"/>
              <a:t>cautions against use of hydroxychloroquine or chloroquine for COVID-19 outside of the hospital setting or a clinical trial due to risk of heart rhythm problems.”</a:t>
            </a:r>
          </a:p>
          <a:p>
            <a:r>
              <a:rPr lang="en-US" dirty="0"/>
              <a:t>“Indiscriminate promotion and widespread use of CQ/HCQ have led to extensive shortages, self-treatment, and fatal overdoses.” (Abena et al., April 22, 2020)</a:t>
            </a:r>
          </a:p>
        </p:txBody>
      </p:sp>
    </p:spTree>
    <p:extLst>
      <p:ext uri="{BB962C8B-B14F-4D97-AF65-F5344CB8AC3E}">
        <p14:creationId xmlns:p14="http://schemas.microsoft.com/office/powerpoint/2010/main" val="1597297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E255D-09B0-4FF0-8575-2F5276787270}"/>
              </a:ext>
            </a:extLst>
          </p:cNvPr>
          <p:cNvSpPr>
            <a:spLocks noGrp="1"/>
          </p:cNvSpPr>
          <p:nvPr>
            <p:ph type="title"/>
          </p:nvPr>
        </p:nvSpPr>
        <p:spPr/>
        <p:txBody>
          <a:bodyPr/>
          <a:lstStyle/>
          <a:p>
            <a:r>
              <a:rPr lang="en-US" dirty="0"/>
              <a:t>African CDC &amp; US CDC</a:t>
            </a:r>
          </a:p>
        </p:txBody>
      </p:sp>
      <p:sp>
        <p:nvSpPr>
          <p:cNvPr id="3" name="Content Placeholder 2">
            <a:extLst>
              <a:ext uri="{FF2B5EF4-FFF2-40B4-BE49-F238E27FC236}">
                <a16:creationId xmlns:a16="http://schemas.microsoft.com/office/drawing/2014/main" id="{3DDB27EF-11AF-4616-9998-A220EC6B0D06}"/>
              </a:ext>
            </a:extLst>
          </p:cNvPr>
          <p:cNvSpPr>
            <a:spLocks noGrp="1"/>
          </p:cNvSpPr>
          <p:nvPr>
            <p:ph idx="1"/>
          </p:nvPr>
        </p:nvSpPr>
        <p:spPr>
          <a:xfrm>
            <a:off x="133351" y="2057400"/>
            <a:ext cx="12058650" cy="4667250"/>
          </a:xfrm>
        </p:spPr>
        <p:txBody>
          <a:bodyPr>
            <a:normAutofit fontScale="92500" lnSpcReduction="10000"/>
          </a:bodyPr>
          <a:lstStyle/>
          <a:p>
            <a:r>
              <a:rPr lang="en-ZA" b="1" dirty="0"/>
              <a:t>As of yesterday, May 20, 2020, the Africa Centre for Disease Control (Africa CDC) Dashboard </a:t>
            </a:r>
            <a:r>
              <a:rPr lang="en-US" u="sng" dirty="0">
                <a:hlinkClick r:id="rId2"/>
              </a:rPr>
              <a:t>https://africacdc.org/covid-19/</a:t>
            </a:r>
            <a:r>
              <a:rPr lang="en-ZA" b="1" dirty="0"/>
              <a:t>  reports 92,348 COVID-19 cases; 2,912 deaths and 36,117 recoveries.</a:t>
            </a:r>
            <a:endParaRPr lang="en-US" dirty="0"/>
          </a:p>
          <a:p>
            <a:r>
              <a:rPr lang="en-ZA" b="1" dirty="0"/>
              <a:t>Meanwhile, the United States Centers for Disease Control and Prevention (CDC) </a:t>
            </a:r>
            <a:r>
              <a:rPr lang="en-US" dirty="0"/>
              <a:t>reports “...current data suggest a disproportionate burden of illness and death among racial and ethnic minority groups…  Among COVID-19 deaths for which race and ethnicity data were available, </a:t>
            </a:r>
            <a:r>
              <a:rPr lang="en-US" u="sng" dirty="0">
                <a:hlinkClick r:id="rId3"/>
              </a:rPr>
              <a:t>New York </a:t>
            </a:r>
            <a:r>
              <a:rPr lang="en-US" u="sng" dirty="0" err="1">
                <a:hlinkClick r:id="rId3"/>
              </a:rPr>
              <a:t>Citypdf</a:t>
            </a:r>
            <a:r>
              <a:rPr lang="en-US" u="sng" dirty="0">
                <a:hlinkClick r:id="rId3"/>
              </a:rPr>
              <a:t> </a:t>
            </a:r>
            <a:r>
              <a:rPr lang="en-US" u="sng" dirty="0" err="1">
                <a:hlinkClick r:id="rId3"/>
              </a:rPr>
              <a:t>iconexternal</a:t>
            </a:r>
            <a:r>
              <a:rPr lang="en-US" u="sng" dirty="0">
                <a:hlinkClick r:id="rId3"/>
              </a:rPr>
              <a:t> icon</a:t>
            </a:r>
            <a:r>
              <a:rPr lang="en-US" dirty="0"/>
              <a:t> identified death rates among Black/African American persons (92.3 deaths per 100,000 population) and Hispanic/Latino persons (74.3) that were substantially higher than that of white (45.2) or Asian (34.5) persons….” </a:t>
            </a:r>
            <a:r>
              <a:rPr lang="en-US" u="sng" dirty="0">
                <a:hlinkClick r:id="rId4"/>
              </a:rPr>
              <a:t>https://www.cdc.gov/coronavirus/2019-ncov/need-extra-precautions/racial-ethnic-minorities.html</a:t>
            </a:r>
            <a:endParaRPr lang="en-US" u="sng" dirty="0"/>
          </a:p>
          <a:p>
            <a:r>
              <a:rPr lang="en-US" dirty="0"/>
              <a:t>Among the factors contributing to such health disparity  are residential segregation in densely populated areas and in “food deserts”, inadequate access to health care and health insurance, with associated underlying health conditions, “over-represented in jails, prisons, and detention centers,” disproportionate number of workers in essential industries with a lack of sick leave, etc. (cdc.gov, op. cit.)</a:t>
            </a:r>
          </a:p>
          <a:p>
            <a:endParaRPr lang="en-US" u="sng" dirty="0"/>
          </a:p>
          <a:p>
            <a:endParaRPr lang="en-US" dirty="0"/>
          </a:p>
        </p:txBody>
      </p:sp>
    </p:spTree>
    <p:extLst>
      <p:ext uri="{BB962C8B-B14F-4D97-AF65-F5344CB8AC3E}">
        <p14:creationId xmlns:p14="http://schemas.microsoft.com/office/powerpoint/2010/main" val="289518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5373-D281-4E36-A0C3-9C0E46D38939}"/>
              </a:ext>
            </a:extLst>
          </p:cNvPr>
          <p:cNvSpPr>
            <a:spLocks noGrp="1"/>
          </p:cNvSpPr>
          <p:nvPr>
            <p:ph type="title"/>
          </p:nvPr>
        </p:nvSpPr>
        <p:spPr/>
        <p:txBody>
          <a:bodyPr/>
          <a:lstStyle/>
          <a:p>
            <a:r>
              <a:rPr lang="en-US" dirty="0"/>
              <a:t>POST COVID-19 DISASTER RESILIENCE: AFRICA &amp; THE DIASPORA</a:t>
            </a:r>
          </a:p>
        </p:txBody>
      </p:sp>
      <p:sp>
        <p:nvSpPr>
          <p:cNvPr id="3" name="Content Placeholder 2">
            <a:extLst>
              <a:ext uri="{FF2B5EF4-FFF2-40B4-BE49-F238E27FC236}">
                <a16:creationId xmlns:a16="http://schemas.microsoft.com/office/drawing/2014/main" id="{793A29C8-5E6E-42D3-94AF-CDE98470E7FE}"/>
              </a:ext>
            </a:extLst>
          </p:cNvPr>
          <p:cNvSpPr>
            <a:spLocks noGrp="1"/>
          </p:cNvSpPr>
          <p:nvPr>
            <p:ph idx="1"/>
          </p:nvPr>
        </p:nvSpPr>
        <p:spPr>
          <a:xfrm>
            <a:off x="152401" y="2227642"/>
            <a:ext cx="11791950" cy="4497008"/>
          </a:xfrm>
        </p:spPr>
        <p:txBody>
          <a:bodyPr>
            <a:normAutofit/>
          </a:bodyPr>
          <a:lstStyle/>
          <a:p>
            <a:r>
              <a:rPr lang="en-US" b="1" u="sng" dirty="0"/>
              <a:t>RECOMMENDATIONS:</a:t>
            </a:r>
          </a:p>
          <a:p>
            <a:r>
              <a:rPr lang="en-US" b="1" dirty="0"/>
              <a:t>Further Strengthening, Advancing &amp; Empowering the African Union, Pan-African Parliament &amp; Africa Centre's for Disease Control to Facilitate Continent-Wide Resilience</a:t>
            </a:r>
          </a:p>
          <a:p>
            <a:r>
              <a:rPr lang="en-US" b="1" dirty="0"/>
              <a:t>Substantially increase funding &amp; support from the UN, G-7, Other Bi-lateral &amp; Multi-lateral entities, Philanthropic Foundations, Corporations and NGO donors</a:t>
            </a:r>
          </a:p>
          <a:p>
            <a:r>
              <a:rPr lang="en-ZA" b="1" dirty="0"/>
              <a:t>Build capacity for state-of-the-science multi-disaster life-cycle management, including preparedness, early warning, emergency intervention, search &amp; rescue, evacuation shelters, adequate treatment facilities &amp; infrastructure, rapid data dissemination &amp; transparency, damage assessment and post-disaster societal recovery and environmental reclamation.</a:t>
            </a:r>
            <a:endParaRPr lang="en-US" dirty="0"/>
          </a:p>
          <a:p>
            <a:endParaRPr lang="en-US" dirty="0"/>
          </a:p>
        </p:txBody>
      </p:sp>
    </p:spTree>
    <p:extLst>
      <p:ext uri="{BB962C8B-B14F-4D97-AF65-F5344CB8AC3E}">
        <p14:creationId xmlns:p14="http://schemas.microsoft.com/office/powerpoint/2010/main" val="852853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E4E41-D081-42EA-9ED8-15DBBC75BDDC}"/>
              </a:ext>
            </a:extLst>
          </p:cNvPr>
          <p:cNvSpPr>
            <a:spLocks noGrp="1"/>
          </p:cNvSpPr>
          <p:nvPr>
            <p:ph type="title"/>
          </p:nvPr>
        </p:nvSpPr>
        <p:spPr/>
        <p:txBody>
          <a:bodyPr>
            <a:normAutofit fontScale="90000"/>
          </a:bodyPr>
          <a:lstStyle/>
          <a:p>
            <a:r>
              <a:rPr lang="en-US" dirty="0"/>
              <a:t>RECOMMENDATIONS: ACTIVATION &amp; EXPANSION OF ADJUVANT RESILIENCE  RESOURCES: FINANCING, STRENGTHENING &amp;  EXPERTISE DEPLOYMENT </a:t>
            </a:r>
          </a:p>
        </p:txBody>
      </p:sp>
      <p:sp>
        <p:nvSpPr>
          <p:cNvPr id="3" name="Content Placeholder 2">
            <a:extLst>
              <a:ext uri="{FF2B5EF4-FFF2-40B4-BE49-F238E27FC236}">
                <a16:creationId xmlns:a16="http://schemas.microsoft.com/office/drawing/2014/main" id="{2438B9FD-A240-4449-B084-06C317769FE2}"/>
              </a:ext>
            </a:extLst>
          </p:cNvPr>
          <p:cNvSpPr>
            <a:spLocks noGrp="1"/>
          </p:cNvSpPr>
          <p:nvPr>
            <p:ph idx="1"/>
          </p:nvPr>
        </p:nvSpPr>
        <p:spPr>
          <a:xfrm>
            <a:off x="1" y="2042809"/>
            <a:ext cx="11848288" cy="4610910"/>
          </a:xfrm>
        </p:spPr>
        <p:txBody>
          <a:bodyPr>
            <a:normAutofit fontScale="92500" lnSpcReduction="10000"/>
          </a:bodyPr>
          <a:lstStyle/>
          <a:p>
            <a:r>
              <a:rPr lang="en-ZA" b="1" dirty="0"/>
              <a:t>African Research Universities Alliance (ARUA)</a:t>
            </a:r>
          </a:p>
          <a:p>
            <a:r>
              <a:rPr lang="en-ZA" b="1" dirty="0"/>
              <a:t>Collaboration of African Universities with academic counterparts within the African Diaspora [i.e. the HBCU and PBI Research-Intensive Universities, members of:</a:t>
            </a:r>
          </a:p>
          <a:p>
            <a:pPr lvl="1"/>
            <a:r>
              <a:rPr lang="en-ZA" b="1" dirty="0"/>
              <a:t>National Association for Equal Opportunity (NAFEO)</a:t>
            </a:r>
          </a:p>
          <a:p>
            <a:pPr lvl="1"/>
            <a:r>
              <a:rPr lang="en-ZA" b="1" dirty="0"/>
              <a:t>Association of Universities of Latin America and the Caribbean (UDUAL)</a:t>
            </a:r>
          </a:p>
          <a:p>
            <a:r>
              <a:rPr lang="en-ZA" b="1" dirty="0"/>
              <a:t>Centre for High Performance Computing (CHPC)–Cape Town</a:t>
            </a:r>
          </a:p>
          <a:p>
            <a:r>
              <a:rPr lang="en-ZA" b="1" dirty="0"/>
              <a:t>AGRHYMET Regional Centre – UN SPIDER Knowledge Portal- Niamey, Niger</a:t>
            </a:r>
          </a:p>
          <a:p>
            <a:r>
              <a:rPr lang="en-ZA" b="1" dirty="0"/>
              <a:t>African Association for Remote Sensing of Environment (AARSE)</a:t>
            </a:r>
          </a:p>
          <a:p>
            <a:r>
              <a:rPr lang="en-ZA" b="1" dirty="0"/>
              <a:t>Intensified Promotion of the UN Sustainability Goals, a major mission of the African Renaissance &amp; Diaspora Network (ARDN)</a:t>
            </a:r>
          </a:p>
          <a:p>
            <a:r>
              <a:rPr lang="en-ZA" b="1" dirty="0"/>
              <a:t>NATO Science for Peace funded Mediterranean Dialogue Earth Observatory, Ifrane &amp; Tangier, Morocco, for utilizing real-time earth observing satellite data for early warning of disasters, including vector-borne epidemics. </a:t>
            </a:r>
            <a:endParaRPr lang="en-US" dirty="0"/>
          </a:p>
        </p:txBody>
      </p:sp>
    </p:spTree>
    <p:extLst>
      <p:ext uri="{BB962C8B-B14F-4D97-AF65-F5344CB8AC3E}">
        <p14:creationId xmlns:p14="http://schemas.microsoft.com/office/powerpoint/2010/main" val="1040971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FCB74-BFE0-4F9D-A402-E6139EC179A0}"/>
              </a:ext>
            </a:extLst>
          </p:cNvPr>
          <p:cNvSpPr>
            <a:spLocks noGrp="1"/>
          </p:cNvSpPr>
          <p:nvPr>
            <p:ph type="title"/>
          </p:nvPr>
        </p:nvSpPr>
        <p:spPr/>
        <p:txBody>
          <a:bodyPr/>
          <a:lstStyle/>
          <a:p>
            <a:r>
              <a:rPr lang="en-ZA" b="1" dirty="0"/>
              <a:t>United Nations Charter: Space and Major Disasters</a:t>
            </a:r>
            <a:endParaRPr lang="en-US" dirty="0"/>
          </a:p>
        </p:txBody>
      </p:sp>
      <p:sp>
        <p:nvSpPr>
          <p:cNvPr id="3" name="Content Placeholder 2">
            <a:extLst>
              <a:ext uri="{FF2B5EF4-FFF2-40B4-BE49-F238E27FC236}">
                <a16:creationId xmlns:a16="http://schemas.microsoft.com/office/drawing/2014/main" id="{A4B153FA-6B62-430D-9737-BCD830CC9B3B}"/>
              </a:ext>
            </a:extLst>
          </p:cNvPr>
          <p:cNvSpPr>
            <a:spLocks noGrp="1"/>
          </p:cNvSpPr>
          <p:nvPr>
            <p:ph idx="1"/>
          </p:nvPr>
        </p:nvSpPr>
        <p:spPr>
          <a:xfrm>
            <a:off x="136187" y="2336872"/>
            <a:ext cx="11731558" cy="4521127"/>
          </a:xfrm>
        </p:spPr>
        <p:txBody>
          <a:bodyPr>
            <a:normAutofit/>
          </a:bodyPr>
          <a:lstStyle/>
          <a:p>
            <a:r>
              <a:rPr lang="en-ZA" sz="3200" b="1" dirty="0"/>
              <a:t>“Although the United Nations Charter: Space and Major Disasters generously provides both moderate and high resolution data on a pro bono basis from multiple sources during declared disasters, there remains a demonstrable need to further build capacity for training localized expertise, power sustainability, data storage, data dissemination, interpretation, fusion and optimal utilization, especially in advance of impending disasters, as well as during and subsequent to such disasters.” (Rochon, et al. AARSE, Kampala, Uganda, 2016).</a:t>
            </a:r>
            <a:endParaRPr lang="en-US" sz="3200" dirty="0"/>
          </a:p>
          <a:p>
            <a:endParaRPr lang="en-US" dirty="0"/>
          </a:p>
        </p:txBody>
      </p:sp>
    </p:spTree>
    <p:extLst>
      <p:ext uri="{BB962C8B-B14F-4D97-AF65-F5344CB8AC3E}">
        <p14:creationId xmlns:p14="http://schemas.microsoft.com/office/powerpoint/2010/main" val="3893027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19917-59D9-4760-8850-55E6CC26A4FB}"/>
              </a:ext>
            </a:extLst>
          </p:cNvPr>
          <p:cNvSpPr>
            <a:spLocks noGrp="1"/>
          </p:cNvSpPr>
          <p:nvPr>
            <p:ph type="title"/>
          </p:nvPr>
        </p:nvSpPr>
        <p:spPr/>
        <p:txBody>
          <a:bodyPr/>
          <a:lstStyle/>
          <a:p>
            <a:r>
              <a:rPr lang="en-US" dirty="0"/>
              <a:t>Thank you for your attention. Please stay safe and healthy!!!</a:t>
            </a:r>
          </a:p>
        </p:txBody>
      </p:sp>
      <p:sp>
        <p:nvSpPr>
          <p:cNvPr id="3" name="Content Placeholder 2">
            <a:extLst>
              <a:ext uri="{FF2B5EF4-FFF2-40B4-BE49-F238E27FC236}">
                <a16:creationId xmlns:a16="http://schemas.microsoft.com/office/drawing/2014/main" id="{3CD0F010-B72D-48CF-ACDC-CED671494721}"/>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68763801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317</TotalTime>
  <Words>1335</Words>
  <Application>Microsoft Office PowerPoint</Application>
  <PresentationFormat>Widescreen</PresentationFormat>
  <Paragraphs>90</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Trebuchet MS</vt:lpstr>
      <vt:lpstr>Berlin</vt:lpstr>
      <vt:lpstr>Pan-African Disaster Resilience: Pre &amp; Post COVID-19 </vt:lpstr>
      <vt:lpstr>United Nations General Assembly’s designated International Decade for People of African Descent 2015-2024</vt:lpstr>
      <vt:lpstr>Population: Africa &amp; Diaspora</vt:lpstr>
      <vt:lpstr> At Risk for Anthropogenic Disasters</vt:lpstr>
      <vt:lpstr>African Continent’s Well Documented Anthropogenic Disasters</vt:lpstr>
      <vt:lpstr>Biogenic Disasters</vt:lpstr>
      <vt:lpstr>Endemics &amp; Epidemics</vt:lpstr>
      <vt:lpstr>Disaster Life-Cycle Management &amp; Resilience Initiatives: Prior to COVID-19</vt:lpstr>
      <vt:lpstr>Disaster Life-Cycle Management &amp; Resilience Initiatives: Prior to COVID-19  #2</vt:lpstr>
      <vt:lpstr>Disaster Life-Cycle Management &amp; Resilience Initiatives: Prior to COVID-19  #3</vt:lpstr>
      <vt:lpstr>Unproven Therapeutics</vt:lpstr>
      <vt:lpstr>African CDC &amp; US CDC</vt:lpstr>
      <vt:lpstr>POST COVID-19 DISASTER RESILIENCE: AFRICA &amp; THE DIASPORA</vt:lpstr>
      <vt:lpstr>RECOMMENDATIONS: ACTIVATION &amp; EXPANSION OF ADJUVANT RESILIENCE  RESOURCES: FINANCING, STRENGTHENING &amp;  EXPERTISE DEPLOYMENT </vt:lpstr>
      <vt:lpstr>United Nations Charter: Space and Major Disasters</vt:lpstr>
      <vt:lpstr>Thank you for your attention. Please stay safe and healthy!!!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Pan-African Disaster Resilience: Pre &amp; Post COVID-19 </dc:title>
  <dc:creator>Gilbert Rochon</dc:creator>
  <cp:lastModifiedBy>Gilbert Rochon</cp:lastModifiedBy>
  <cp:revision>19</cp:revision>
  <dcterms:created xsi:type="dcterms:W3CDTF">2020-05-20T19:39:22Z</dcterms:created>
  <dcterms:modified xsi:type="dcterms:W3CDTF">2020-05-21T00:56:22Z</dcterms:modified>
</cp:coreProperties>
</file>