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2" r:id="rId7"/>
    <p:sldId id="260"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5/20/2020</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9" name="Group 8"/>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5/20/2020</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accent1"/>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5/20/2020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5/20/2020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5/20/2020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5/20/2020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5/20/2020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5/20/2020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5/20/2020</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4823" y="921265"/>
            <a:ext cx="8976722" cy="2864385"/>
          </a:xfrm>
        </p:spPr>
        <p:txBody>
          <a:bodyPr/>
          <a:lstStyle/>
          <a:p>
            <a:r>
              <a:rPr lang="en-ZA" sz="2800" b="1" dirty="0">
                <a:solidFill>
                  <a:schemeClr val="tx1"/>
                </a:solidFill>
              </a:rPr>
              <a:t>Contribution and Cooperation- Jewish and African Diasporas and the national liberation project before independence </a:t>
            </a:r>
            <a:r>
              <a:rPr lang="en-ZA" sz="1600" b="1" dirty="0">
                <a:solidFill>
                  <a:schemeClr val="tx1"/>
                </a:solidFill>
              </a:rPr>
              <a:t/>
            </a:r>
            <a:br>
              <a:rPr lang="en-ZA" sz="1600" b="1" dirty="0">
                <a:solidFill>
                  <a:schemeClr val="tx1"/>
                </a:solidFill>
              </a:rPr>
            </a:br>
            <a:endParaRPr lang="en-ZA" sz="1600" b="1" dirty="0">
              <a:solidFill>
                <a:schemeClr val="tx1"/>
              </a:solidFill>
            </a:endParaRPr>
          </a:p>
        </p:txBody>
      </p:sp>
      <p:sp>
        <p:nvSpPr>
          <p:cNvPr id="3" name="Subtitle 2"/>
          <p:cNvSpPr>
            <a:spLocks noGrp="1"/>
          </p:cNvSpPr>
          <p:nvPr>
            <p:ph type="subTitle" idx="1"/>
          </p:nvPr>
        </p:nvSpPr>
        <p:spPr>
          <a:xfrm>
            <a:off x="2169031" y="3785650"/>
            <a:ext cx="6831673" cy="1086237"/>
          </a:xfrm>
        </p:spPr>
        <p:txBody>
          <a:bodyPr/>
          <a:lstStyle/>
          <a:p>
            <a:r>
              <a:rPr lang="en-GB" dirty="0" smtClean="0">
                <a:solidFill>
                  <a:schemeClr val="tx1"/>
                </a:solidFill>
              </a:rPr>
              <a:t>By Benji Shulman </a:t>
            </a:r>
            <a:endParaRPr lang="en-ZA" dirty="0">
              <a:solidFill>
                <a:schemeClr val="tx1"/>
              </a:solidFill>
            </a:endParaRPr>
          </a:p>
        </p:txBody>
      </p:sp>
      <p:pic>
        <p:nvPicPr>
          <p:cNvPr id="1026" name="Picture 2" descr="https://www.kkl-jnf.org/files/News_archive/June2012/Ivory-coast/ivory-coast-planting-1962-st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5052" y="4306694"/>
            <a:ext cx="2551305" cy="25513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7 Things You Didn't Know About Marcus Garvey - Jamaicans.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5897" y="7937"/>
            <a:ext cx="1481072" cy="18266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umbnail sized preview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4" y="4306694"/>
            <a:ext cx="2915310" cy="2351684"/>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8" descr="Theodor Herzl' Review: Prophet of Self-Determination - WSJ"/>
          <p:cNvSpPr>
            <a:spLocks noChangeAspect="1" noChangeArrowheads="1"/>
          </p:cNvSpPr>
          <p:nvPr/>
        </p:nvSpPr>
        <p:spPr bwMode="auto">
          <a:xfrm>
            <a:off x="155574" y="-144463"/>
            <a:ext cx="2604319" cy="260432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9" name="AutoShape 10" descr="Theodor Herzl' Review: Prophet of Self-Determination - WSJ"/>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036" name="Picture 12" descr="Theodor Herzl' Review: Prophet of Self-Determination - WSJ"/>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18680" y="7937"/>
            <a:ext cx="1568747" cy="2353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160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 – States and Diasporas   </a:t>
            </a:r>
            <a:endParaRPr lang="en-ZA" dirty="0"/>
          </a:p>
        </p:txBody>
      </p:sp>
      <p:sp>
        <p:nvSpPr>
          <p:cNvPr id="3" name="Content Placeholder 2"/>
          <p:cNvSpPr>
            <a:spLocks noGrp="1"/>
          </p:cNvSpPr>
          <p:nvPr>
            <p:ph idx="1"/>
          </p:nvPr>
        </p:nvSpPr>
        <p:spPr/>
        <p:txBody>
          <a:bodyPr/>
          <a:lstStyle/>
          <a:p>
            <a:r>
              <a:rPr lang="en-ZA" dirty="0" smtClean="0"/>
              <a:t>                                                                             </a:t>
            </a:r>
            <a:endParaRPr lang="en-ZA" dirty="0"/>
          </a:p>
        </p:txBody>
      </p:sp>
      <p:pic>
        <p:nvPicPr>
          <p:cNvPr id="4" name="Content Placeholder 3" descr="1_map_lg.jpg"/>
          <p:cNvPicPr>
            <a:picLocks noChangeAspect="1"/>
          </p:cNvPicPr>
          <p:nvPr/>
        </p:nvPicPr>
        <p:blipFill>
          <a:blip r:embed="rId2" cstate="print"/>
          <a:srcRect/>
          <a:stretch>
            <a:fillRect/>
          </a:stretch>
        </p:blipFill>
        <p:spPr>
          <a:xfrm>
            <a:off x="1382687" y="1813718"/>
            <a:ext cx="4381500" cy="4525963"/>
          </a:xfrm>
          <a:prstGeom prst="rect">
            <a:avLst/>
          </a:prstGeom>
        </p:spPr>
      </p:pic>
      <p:pic>
        <p:nvPicPr>
          <p:cNvPr id="5122" name="Picture 2" descr="Israel's Golden Age | United Church of Go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6669" y="2171700"/>
            <a:ext cx="5475313" cy="3984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727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State Relations in 1950s and 1960s </a:t>
            </a:r>
            <a:endParaRPr lang="en-ZA" dirty="0"/>
          </a:p>
        </p:txBody>
      </p:sp>
      <p:sp>
        <p:nvSpPr>
          <p:cNvPr id="3" name="Content Placeholder 2"/>
          <p:cNvSpPr>
            <a:spLocks noGrp="1"/>
          </p:cNvSpPr>
          <p:nvPr>
            <p:ph idx="1"/>
          </p:nvPr>
        </p:nvSpPr>
        <p:spPr/>
        <p:txBody>
          <a:bodyPr>
            <a:noAutofit/>
          </a:bodyPr>
          <a:lstStyle/>
          <a:p>
            <a:r>
              <a:rPr lang="en-ZA" sz="1800" dirty="0" smtClean="0"/>
              <a:t>Israel established by UN vote in 1948 for African states start gaining independence in the 1950s starting with Ghana</a:t>
            </a:r>
          </a:p>
          <a:p>
            <a:r>
              <a:rPr lang="en-ZA" sz="1800" dirty="0" smtClean="0"/>
              <a:t>Kicks off period of intense diplomatic activity </a:t>
            </a:r>
          </a:p>
          <a:p>
            <a:r>
              <a:rPr lang="en-ZA" sz="1800" dirty="0" smtClean="0"/>
              <a:t>Israeli establishes relations with 32 African countries,</a:t>
            </a:r>
          </a:p>
          <a:p>
            <a:r>
              <a:rPr lang="en-ZA" sz="1800" dirty="0"/>
              <a:t>B</a:t>
            </a:r>
            <a:r>
              <a:rPr lang="en-ZA" sz="1800" dirty="0" smtClean="0"/>
              <a:t>iggest </a:t>
            </a:r>
            <a:r>
              <a:rPr lang="en-ZA" sz="1800" dirty="0"/>
              <a:t>embassy presence in Africa except for former European colonies. </a:t>
            </a:r>
            <a:endParaRPr lang="en-ZA" sz="1800" dirty="0" smtClean="0"/>
          </a:p>
          <a:p>
            <a:r>
              <a:rPr lang="en-ZA" sz="1800" dirty="0" smtClean="0"/>
              <a:t> </a:t>
            </a:r>
            <a:r>
              <a:rPr lang="en-ZA" sz="1800" dirty="0"/>
              <a:t>A dozen new </a:t>
            </a:r>
            <a:r>
              <a:rPr lang="en-ZA" sz="1800" dirty="0" smtClean="0"/>
              <a:t>embassies in Israel,  </a:t>
            </a:r>
            <a:r>
              <a:rPr lang="en-ZA" sz="1800" dirty="0"/>
              <a:t>most in Jerusalem </a:t>
            </a:r>
          </a:p>
          <a:p>
            <a:r>
              <a:rPr lang="en-ZA" sz="1800" dirty="0"/>
              <a:t>By 1965, most major Africa leaders had visited the country. </a:t>
            </a:r>
            <a:endParaRPr lang="en-ZA" sz="1800" dirty="0" smtClean="0"/>
          </a:p>
          <a:p>
            <a:r>
              <a:rPr lang="en-ZA" sz="1800" dirty="0" smtClean="0"/>
              <a:t>Israel’s </a:t>
            </a:r>
            <a:r>
              <a:rPr lang="en-ZA" sz="1800" dirty="0"/>
              <a:t>friends </a:t>
            </a:r>
            <a:r>
              <a:rPr lang="en-ZA" sz="1800" dirty="0" smtClean="0"/>
              <a:t>include </a:t>
            </a:r>
            <a:r>
              <a:rPr lang="en-ZA" sz="1800" dirty="0"/>
              <a:t>Emperor Haile Selassie of Ethiopia, President </a:t>
            </a:r>
            <a:r>
              <a:rPr lang="en-ZA" sz="1800" dirty="0" err="1"/>
              <a:t>Leopald</a:t>
            </a:r>
            <a:r>
              <a:rPr lang="en-ZA" sz="1800" dirty="0"/>
              <a:t> Senghor of Senegal, </a:t>
            </a:r>
            <a:r>
              <a:rPr lang="en-ZA" sz="1800" dirty="0" err="1"/>
              <a:t>Jomo</a:t>
            </a:r>
            <a:r>
              <a:rPr lang="en-ZA" sz="1800" dirty="0"/>
              <a:t> </a:t>
            </a:r>
            <a:r>
              <a:rPr lang="en-ZA" sz="1800" dirty="0" err="1"/>
              <a:t>Kenyata</a:t>
            </a:r>
            <a:r>
              <a:rPr lang="en-ZA" sz="1800" dirty="0"/>
              <a:t> of Kenya and President of Liberia, William </a:t>
            </a:r>
            <a:r>
              <a:rPr lang="en-ZA" sz="1800" dirty="0" smtClean="0"/>
              <a:t>Tubman. Also informal ties with the ANC – Nelson Mandela mentor Walter </a:t>
            </a:r>
            <a:r>
              <a:rPr lang="en-ZA" sz="1800" dirty="0" err="1" smtClean="0"/>
              <a:t>Sisulu</a:t>
            </a:r>
            <a:r>
              <a:rPr lang="en-ZA" sz="1800" dirty="0" smtClean="0"/>
              <a:t>  </a:t>
            </a:r>
          </a:p>
          <a:p>
            <a:endParaRPr lang="en-ZA" sz="1800" dirty="0"/>
          </a:p>
          <a:p>
            <a:pPr marL="0" indent="0">
              <a:buNone/>
            </a:pPr>
            <a:r>
              <a:rPr lang="en-ZA" sz="1800" dirty="0" smtClean="0"/>
              <a:t> </a:t>
            </a:r>
            <a:endParaRPr lang="en-ZA" sz="1800" dirty="0"/>
          </a:p>
        </p:txBody>
      </p:sp>
      <p:pic>
        <p:nvPicPr>
          <p:cNvPr id="5" name="Picture 2" descr="artoff64907.jpg"/>
          <p:cNvPicPr>
            <a:picLocks noChangeAspect="1"/>
          </p:cNvPicPr>
          <p:nvPr/>
        </p:nvPicPr>
        <p:blipFill>
          <a:blip r:embed="rId2" cstate="print"/>
          <a:srcRect/>
          <a:stretch>
            <a:fillRect/>
          </a:stretch>
        </p:blipFill>
        <p:spPr bwMode="auto">
          <a:xfrm>
            <a:off x="0" y="5634507"/>
            <a:ext cx="1816388" cy="1223493"/>
          </a:xfrm>
          <a:prstGeom prst="rect">
            <a:avLst/>
          </a:prstGeom>
          <a:noFill/>
          <a:ln w="9525">
            <a:noFill/>
            <a:miter lim="800000"/>
            <a:headEnd/>
            <a:tailEnd/>
          </a:ln>
        </p:spPr>
      </p:pic>
      <p:pic>
        <p:nvPicPr>
          <p:cNvPr id="6" name="Picture 4" descr="http://static.guim.co.uk/sys-images/Guardian/Pix/pictures/2013/4/5/1365175204258/nelson-mandela-robben-isl-008.jpg"/>
          <p:cNvPicPr>
            <a:picLocks noChangeAspect="1" noChangeArrowheads="1"/>
          </p:cNvPicPr>
          <p:nvPr/>
        </p:nvPicPr>
        <p:blipFill>
          <a:blip r:embed="rId3" cstate="print"/>
          <a:srcRect/>
          <a:stretch>
            <a:fillRect/>
          </a:stretch>
        </p:blipFill>
        <p:spPr bwMode="auto">
          <a:xfrm>
            <a:off x="8977784" y="2775250"/>
            <a:ext cx="3084229" cy="1850538"/>
          </a:xfrm>
          <a:prstGeom prst="rect">
            <a:avLst/>
          </a:prstGeom>
          <a:noFill/>
        </p:spPr>
      </p:pic>
    </p:spTree>
    <p:extLst>
      <p:ext uri="{BB962C8B-B14F-4D97-AF65-F5344CB8AC3E}">
        <p14:creationId xmlns:p14="http://schemas.microsoft.com/office/powerpoint/2010/main" val="3505737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Not just </a:t>
            </a:r>
            <a:r>
              <a:rPr lang="en-ZA" dirty="0" smtClean="0"/>
              <a:t>on paper</a:t>
            </a:r>
            <a:endParaRPr lang="en-ZA" dirty="0"/>
          </a:p>
        </p:txBody>
      </p:sp>
      <p:sp>
        <p:nvSpPr>
          <p:cNvPr id="3" name="Content Placeholder 2"/>
          <p:cNvSpPr>
            <a:spLocks noGrp="1"/>
          </p:cNvSpPr>
          <p:nvPr>
            <p:ph idx="1"/>
          </p:nvPr>
        </p:nvSpPr>
        <p:spPr/>
        <p:txBody>
          <a:bodyPr>
            <a:normAutofit/>
          </a:bodyPr>
          <a:lstStyle/>
          <a:p>
            <a:r>
              <a:rPr lang="en-ZA" sz="4000" dirty="0"/>
              <a:t>“</a:t>
            </a:r>
            <a:r>
              <a:rPr lang="en-ZA" sz="4000" i="1" dirty="0"/>
              <a:t>Israel is a small country… but it can offer a lot to a country like mine. We can learn a great deal because the problems of </a:t>
            </a:r>
            <a:r>
              <a:rPr lang="en-ZA" sz="4000" i="1" dirty="0" err="1"/>
              <a:t>Tanganika</a:t>
            </a:r>
            <a:r>
              <a:rPr lang="en-ZA" sz="4000" i="1" dirty="0"/>
              <a:t> are similar to Israel’s</a:t>
            </a:r>
            <a:r>
              <a:rPr lang="en-ZA" sz="4000" dirty="0"/>
              <a:t>.” </a:t>
            </a:r>
            <a:r>
              <a:rPr lang="en-ZA" sz="4000" dirty="0" smtClean="0"/>
              <a:t>- </a:t>
            </a:r>
            <a:r>
              <a:rPr lang="en-ZA" sz="4000" dirty="0"/>
              <a:t>Tanzanian president, </a:t>
            </a:r>
            <a:r>
              <a:rPr lang="en-ZA" sz="4000" dirty="0" err="1"/>
              <a:t>Juluis</a:t>
            </a:r>
            <a:r>
              <a:rPr lang="en-ZA" sz="4000" dirty="0"/>
              <a:t> </a:t>
            </a:r>
            <a:r>
              <a:rPr lang="en-ZA" sz="4000" dirty="0" err="1" smtClean="0"/>
              <a:t>Nyerere</a:t>
            </a:r>
            <a:r>
              <a:rPr lang="en-ZA" sz="4000" dirty="0" smtClean="0"/>
              <a:t>, 1957</a:t>
            </a:r>
            <a:endParaRPr lang="en-ZA" sz="4000" dirty="0"/>
          </a:p>
          <a:p>
            <a:endParaRPr lang="en-ZA" sz="4000" dirty="0"/>
          </a:p>
        </p:txBody>
      </p:sp>
      <p:pic>
        <p:nvPicPr>
          <p:cNvPr id="4" name="Picture 3" descr="JuliusNyerere.jpg"/>
          <p:cNvPicPr>
            <a:picLocks noChangeAspect="1"/>
          </p:cNvPicPr>
          <p:nvPr/>
        </p:nvPicPr>
        <p:blipFill>
          <a:blip r:embed="rId2" cstate="print"/>
          <a:srcRect/>
          <a:stretch>
            <a:fillRect/>
          </a:stretch>
        </p:blipFill>
        <p:spPr bwMode="auto">
          <a:xfrm>
            <a:off x="10067925" y="154546"/>
            <a:ext cx="1809750" cy="1866900"/>
          </a:xfrm>
          <a:prstGeom prst="rect">
            <a:avLst/>
          </a:prstGeom>
          <a:noFill/>
          <a:ln w="9525">
            <a:noFill/>
            <a:miter lim="800000"/>
            <a:headEnd/>
            <a:tailEnd/>
          </a:ln>
        </p:spPr>
      </p:pic>
    </p:spTree>
    <p:extLst>
      <p:ext uri="{BB962C8B-B14F-4D97-AF65-F5344CB8AC3E}">
        <p14:creationId xmlns:p14="http://schemas.microsoft.com/office/powerpoint/2010/main" val="1618093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Practical </a:t>
            </a:r>
            <a:r>
              <a:rPr lang="en-ZA" dirty="0" smtClean="0"/>
              <a:t>Aspects </a:t>
            </a:r>
            <a:endParaRPr lang="en-ZA" dirty="0"/>
          </a:p>
        </p:txBody>
      </p:sp>
      <p:sp>
        <p:nvSpPr>
          <p:cNvPr id="3" name="Content Placeholder 2"/>
          <p:cNvSpPr>
            <a:spLocks noGrp="1"/>
          </p:cNvSpPr>
          <p:nvPr>
            <p:ph idx="1"/>
          </p:nvPr>
        </p:nvSpPr>
        <p:spPr/>
        <p:txBody>
          <a:bodyPr>
            <a:normAutofit/>
          </a:bodyPr>
          <a:lstStyle/>
          <a:p>
            <a:pPr>
              <a:spcAft>
                <a:spcPts val="0"/>
              </a:spcAft>
              <a:defRPr/>
            </a:pPr>
            <a:r>
              <a:rPr lang="en-ZA" dirty="0" smtClean="0"/>
              <a:t>Many joint projects in a number of areas including:</a:t>
            </a:r>
          </a:p>
          <a:p>
            <a:r>
              <a:rPr lang="en-GB" dirty="0" smtClean="0"/>
              <a:t> Sectors included: Construction</a:t>
            </a:r>
            <a:r>
              <a:rPr lang="en-GB" dirty="0"/>
              <a:t>, </a:t>
            </a:r>
            <a:r>
              <a:rPr lang="en-GB" dirty="0" smtClean="0"/>
              <a:t>Agriculture</a:t>
            </a:r>
            <a:r>
              <a:rPr lang="en-GB" dirty="0"/>
              <a:t>, </a:t>
            </a:r>
            <a:r>
              <a:rPr lang="en-GB" dirty="0" smtClean="0"/>
              <a:t>Aquaculture</a:t>
            </a:r>
            <a:r>
              <a:rPr lang="en-GB" dirty="0"/>
              <a:t>, </a:t>
            </a:r>
            <a:r>
              <a:rPr lang="en-GB" dirty="0" smtClean="0"/>
              <a:t>Health </a:t>
            </a:r>
            <a:r>
              <a:rPr lang="en-GB" dirty="0"/>
              <a:t>C</a:t>
            </a:r>
            <a:r>
              <a:rPr lang="en-GB" dirty="0" smtClean="0"/>
              <a:t>are</a:t>
            </a:r>
            <a:r>
              <a:rPr lang="en-GB" dirty="0"/>
              <a:t>, </a:t>
            </a:r>
            <a:r>
              <a:rPr lang="en-GB" dirty="0" smtClean="0"/>
              <a:t>Hydrology</a:t>
            </a:r>
            <a:r>
              <a:rPr lang="en-GB" dirty="0"/>
              <a:t>, </a:t>
            </a:r>
            <a:r>
              <a:rPr lang="en-GB" dirty="0" smtClean="0"/>
              <a:t>Youth </a:t>
            </a:r>
            <a:r>
              <a:rPr lang="en-GB" dirty="0"/>
              <a:t>M</a:t>
            </a:r>
            <a:r>
              <a:rPr lang="en-GB" dirty="0" smtClean="0"/>
              <a:t>ovements</a:t>
            </a:r>
            <a:r>
              <a:rPr lang="en-GB" dirty="0"/>
              <a:t>, </a:t>
            </a:r>
            <a:r>
              <a:rPr lang="en-GB" dirty="0" smtClean="0"/>
              <a:t>Regional </a:t>
            </a:r>
            <a:r>
              <a:rPr lang="en-GB" dirty="0"/>
              <a:t>P</a:t>
            </a:r>
            <a:r>
              <a:rPr lang="en-GB" dirty="0" smtClean="0"/>
              <a:t>lanning</a:t>
            </a:r>
            <a:r>
              <a:rPr lang="en-GB" dirty="0"/>
              <a:t>, </a:t>
            </a:r>
            <a:r>
              <a:rPr lang="en-GB" dirty="0" smtClean="0"/>
              <a:t>Engineering</a:t>
            </a:r>
            <a:r>
              <a:rPr lang="en-GB" dirty="0"/>
              <a:t>, </a:t>
            </a:r>
            <a:r>
              <a:rPr lang="en-GB" dirty="0" smtClean="0"/>
              <a:t>Community </a:t>
            </a:r>
            <a:r>
              <a:rPr lang="en-GB" dirty="0"/>
              <a:t>S</a:t>
            </a:r>
            <a:r>
              <a:rPr lang="en-GB" dirty="0" smtClean="0"/>
              <a:t>ervices</a:t>
            </a:r>
          </a:p>
          <a:p>
            <a:pPr>
              <a:spcAft>
                <a:spcPts val="0"/>
              </a:spcAft>
              <a:defRPr/>
            </a:pPr>
            <a:r>
              <a:rPr lang="en-ZA" dirty="0" smtClean="0"/>
              <a:t>Examples – Building the </a:t>
            </a:r>
            <a:r>
              <a:rPr lang="en-ZA" dirty="0"/>
              <a:t>Sierra Leone </a:t>
            </a:r>
            <a:r>
              <a:rPr lang="en-ZA" dirty="0" smtClean="0"/>
              <a:t>parliament, Creating the </a:t>
            </a:r>
            <a:r>
              <a:rPr lang="en-ZA" b="1" dirty="0" smtClean="0"/>
              <a:t>Black Star Line </a:t>
            </a:r>
            <a:r>
              <a:rPr lang="en-ZA" dirty="0" smtClean="0"/>
              <a:t>Shipping company, Ghana, Specialist eye clinic, social work training in </a:t>
            </a:r>
            <a:r>
              <a:rPr lang="en-GB" dirty="0" smtClean="0"/>
              <a:t>Kenya</a:t>
            </a:r>
            <a:endParaRPr lang="en-ZA" dirty="0" smtClean="0"/>
          </a:p>
          <a:p>
            <a:pPr>
              <a:spcAft>
                <a:spcPts val="0"/>
              </a:spcAft>
              <a:defRPr/>
            </a:pPr>
            <a:r>
              <a:rPr lang="en-ZA" dirty="0" smtClean="0"/>
              <a:t>Scholar exchange -</a:t>
            </a:r>
            <a:r>
              <a:rPr lang="en-GB" dirty="0"/>
              <a:t> </a:t>
            </a:r>
            <a:r>
              <a:rPr lang="en-GB" b="1" dirty="0"/>
              <a:t>Hebrew </a:t>
            </a:r>
            <a:r>
              <a:rPr lang="en-GB" b="1" dirty="0" smtClean="0"/>
              <a:t>University</a:t>
            </a:r>
            <a:r>
              <a:rPr lang="en-GB" dirty="0" smtClean="0"/>
              <a:t> </a:t>
            </a:r>
            <a:r>
              <a:rPr lang="en-GB" dirty="0"/>
              <a:t>and the </a:t>
            </a:r>
            <a:r>
              <a:rPr lang="en-GB" b="1" dirty="0"/>
              <a:t>Mount Carmel Centre</a:t>
            </a:r>
            <a:r>
              <a:rPr lang="en-GB" dirty="0"/>
              <a:t> </a:t>
            </a:r>
            <a:r>
              <a:rPr lang="en-GB" dirty="0" smtClean="0"/>
              <a:t>for </a:t>
            </a:r>
            <a:r>
              <a:rPr lang="en-GB" dirty="0"/>
              <a:t>women in the developing world</a:t>
            </a:r>
            <a:r>
              <a:rPr lang="en-GB" dirty="0" smtClean="0"/>
              <a:t>.</a:t>
            </a:r>
          </a:p>
          <a:p>
            <a:r>
              <a:rPr lang="en-GB" dirty="0" smtClean="0"/>
              <a:t>Safety and Security:  </a:t>
            </a:r>
            <a:r>
              <a:rPr lang="en-GB" dirty="0"/>
              <a:t>M</a:t>
            </a:r>
            <a:r>
              <a:rPr lang="en-GB" dirty="0" smtClean="0"/>
              <a:t>ilitary </a:t>
            </a:r>
            <a:r>
              <a:rPr lang="en-GB" dirty="0"/>
              <a:t>and police. The </a:t>
            </a:r>
            <a:r>
              <a:rPr lang="en-GB" b="1" dirty="0"/>
              <a:t>first pilots </a:t>
            </a:r>
            <a:r>
              <a:rPr lang="en-GB" dirty="0"/>
              <a:t>of the Kenyan and Tanzanian Air </a:t>
            </a:r>
            <a:r>
              <a:rPr lang="en-GB" dirty="0" smtClean="0"/>
              <a:t>Forces; </a:t>
            </a:r>
            <a:r>
              <a:rPr lang="en-GB" dirty="0"/>
              <a:t>Ghana’s </a:t>
            </a:r>
            <a:r>
              <a:rPr lang="en-GB" b="1" dirty="0"/>
              <a:t>first naval academy</a:t>
            </a:r>
            <a:r>
              <a:rPr lang="en-GB" dirty="0"/>
              <a:t>.</a:t>
            </a:r>
            <a:endParaRPr lang="en-GB" dirty="0" smtClean="0"/>
          </a:p>
        </p:txBody>
      </p:sp>
      <p:pic>
        <p:nvPicPr>
          <p:cNvPr id="4" name="Picture 2" descr="interior, meeting room"/>
          <p:cNvPicPr>
            <a:picLocks noChangeAspect="1" noChangeArrowheads="1"/>
          </p:cNvPicPr>
          <p:nvPr/>
        </p:nvPicPr>
        <p:blipFill>
          <a:blip r:embed="rId2" cstate="print"/>
          <a:srcRect/>
          <a:stretch>
            <a:fillRect/>
          </a:stretch>
        </p:blipFill>
        <p:spPr bwMode="auto">
          <a:xfrm>
            <a:off x="9154387" y="5336241"/>
            <a:ext cx="1938928" cy="1290918"/>
          </a:xfrm>
          <a:prstGeom prst="rect">
            <a:avLst/>
          </a:prstGeom>
          <a:noFill/>
        </p:spPr>
      </p:pic>
      <p:pic>
        <p:nvPicPr>
          <p:cNvPr id="6146" name="Picture 2" descr="Ghana 1957 Black Star Shipping Line SG 184 Fine Mi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0079" y="234482"/>
            <a:ext cx="3333750" cy="2181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1211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dirty="0"/>
          </a:p>
        </p:txBody>
      </p:sp>
      <p:sp>
        <p:nvSpPr>
          <p:cNvPr id="4" name="Rectangle 3"/>
          <p:cNvSpPr/>
          <p:nvPr/>
        </p:nvSpPr>
        <p:spPr>
          <a:xfrm>
            <a:off x="1714500" y="2645539"/>
            <a:ext cx="8915400" cy="2862322"/>
          </a:xfrm>
          <a:prstGeom prst="rect">
            <a:avLst/>
          </a:prstGeom>
        </p:spPr>
        <p:txBody>
          <a:bodyPr wrap="square">
            <a:spAutoFit/>
          </a:bodyPr>
          <a:lstStyle/>
          <a:p>
            <a:r>
              <a:rPr lang="en-GB" sz="3600" dirty="0" smtClean="0">
                <a:solidFill>
                  <a:srgbClr val="383838"/>
                </a:solidFill>
                <a:latin typeface="Georgia" panose="02040502050405020303" pitchFamily="18" charset="0"/>
              </a:rPr>
              <a:t>“ Israel has </a:t>
            </a:r>
            <a:r>
              <a:rPr lang="en-GB" sz="3600" i="1" dirty="0" smtClean="0">
                <a:solidFill>
                  <a:srgbClr val="383838"/>
                </a:solidFill>
                <a:latin typeface="Georgia" panose="02040502050405020303" pitchFamily="18" charset="0"/>
              </a:rPr>
              <a:t>given me more in eight days than I could obtain from a British university in two years</a:t>
            </a:r>
            <a:r>
              <a:rPr lang="en-GB" sz="3600" dirty="0" smtClean="0">
                <a:solidFill>
                  <a:srgbClr val="383838"/>
                </a:solidFill>
                <a:latin typeface="Georgia" panose="02040502050405020303" pitchFamily="18" charset="0"/>
              </a:rPr>
              <a:t>”.</a:t>
            </a:r>
            <a:r>
              <a:rPr lang="en-GB" sz="3600" b="1" dirty="0" smtClean="0">
                <a:solidFill>
                  <a:srgbClr val="383838"/>
                </a:solidFill>
                <a:latin typeface="Georgia" panose="02040502050405020303" pitchFamily="18" charset="0"/>
              </a:rPr>
              <a:t> John </a:t>
            </a:r>
            <a:r>
              <a:rPr lang="en-GB" sz="3600" b="1" dirty="0" err="1" smtClean="0">
                <a:solidFill>
                  <a:srgbClr val="383838"/>
                </a:solidFill>
                <a:latin typeface="Georgia" panose="02040502050405020303" pitchFamily="18" charset="0"/>
              </a:rPr>
              <a:t>Tettegah</a:t>
            </a:r>
            <a:r>
              <a:rPr lang="en-GB" sz="3600" dirty="0" smtClean="0">
                <a:solidFill>
                  <a:srgbClr val="383838"/>
                </a:solidFill>
                <a:latin typeface="Georgia" panose="02040502050405020303" pitchFamily="18" charset="0"/>
              </a:rPr>
              <a:t>, </a:t>
            </a:r>
            <a:r>
              <a:rPr lang="en-GB" sz="3600" dirty="0">
                <a:solidFill>
                  <a:srgbClr val="383838"/>
                </a:solidFill>
                <a:latin typeface="Georgia" panose="02040502050405020303" pitchFamily="18" charset="0"/>
              </a:rPr>
              <a:t>Secretary General of Ghana’s Trade Union </a:t>
            </a:r>
            <a:r>
              <a:rPr lang="en-GB" sz="3600" dirty="0" smtClean="0">
                <a:solidFill>
                  <a:srgbClr val="383838"/>
                </a:solidFill>
                <a:latin typeface="Georgia" panose="02040502050405020303" pitchFamily="18" charset="0"/>
              </a:rPr>
              <a:t>movement, 1957</a:t>
            </a:r>
            <a:endParaRPr lang="en-ZA" sz="3600" dirty="0"/>
          </a:p>
        </p:txBody>
      </p:sp>
      <p:pic>
        <p:nvPicPr>
          <p:cNvPr id="10242" name="Picture 2" descr="About MASHA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0721" y="324654"/>
            <a:ext cx="3304456" cy="2208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5494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Why – The Geopolitical View</a:t>
            </a:r>
            <a:endParaRPr lang="en-ZA" dirty="0"/>
          </a:p>
        </p:txBody>
      </p:sp>
      <p:sp>
        <p:nvSpPr>
          <p:cNvPr id="3" name="Content Placeholder 2"/>
          <p:cNvSpPr>
            <a:spLocks noGrp="1"/>
          </p:cNvSpPr>
          <p:nvPr>
            <p:ph idx="1"/>
          </p:nvPr>
        </p:nvSpPr>
        <p:spPr/>
        <p:txBody>
          <a:bodyPr/>
          <a:lstStyle/>
          <a:p>
            <a:r>
              <a:rPr lang="en-GB" dirty="0" smtClean="0"/>
              <a:t>Cold War – East vs West </a:t>
            </a:r>
          </a:p>
          <a:p>
            <a:r>
              <a:rPr lang="en-GB" dirty="0" smtClean="0"/>
              <a:t>Diplomatic </a:t>
            </a:r>
            <a:r>
              <a:rPr lang="en-GB" dirty="0" smtClean="0"/>
              <a:t>Isolation – multilateral institutions </a:t>
            </a:r>
          </a:p>
          <a:p>
            <a:r>
              <a:rPr lang="en-GB" dirty="0" smtClean="0"/>
              <a:t>Demands of state building – development challenges  </a:t>
            </a:r>
          </a:p>
          <a:p>
            <a:r>
              <a:rPr lang="en-GB" dirty="0" smtClean="0"/>
              <a:t>A safe partnership – worries about neo-colonialism </a:t>
            </a:r>
          </a:p>
          <a:p>
            <a:pPr marL="0" indent="0">
              <a:buNone/>
            </a:pPr>
            <a:r>
              <a:rPr lang="en-GB" b="1" dirty="0" smtClean="0"/>
              <a:t>But this view limited:</a:t>
            </a:r>
            <a:endParaRPr lang="en-ZA" b="1" dirty="0"/>
          </a:p>
          <a:p>
            <a:r>
              <a:rPr lang="en-GB" dirty="0" smtClean="0"/>
              <a:t>A historical – Assumes relationship begins from a “standing start”</a:t>
            </a:r>
          </a:p>
          <a:p>
            <a:r>
              <a:rPr lang="en-GB" dirty="0" smtClean="0"/>
              <a:t>Useful now? – Less state involvement, geo politics have changed</a:t>
            </a:r>
          </a:p>
          <a:p>
            <a:r>
              <a:rPr lang="en-GB" dirty="0" smtClean="0"/>
              <a:t>Other forces – religion, </a:t>
            </a:r>
            <a:r>
              <a:rPr lang="en-GB" dirty="0"/>
              <a:t>s</a:t>
            </a:r>
            <a:r>
              <a:rPr lang="en-GB" dirty="0" smtClean="0"/>
              <a:t>ocialist leadership? Can we use Diaspora lens?</a:t>
            </a:r>
          </a:p>
          <a:p>
            <a:endParaRPr lang="en-GB" dirty="0" smtClean="0"/>
          </a:p>
        </p:txBody>
      </p:sp>
      <p:sp>
        <p:nvSpPr>
          <p:cNvPr id="4" name="AutoShape 2" descr="The Rise and Fall of Israel's Bilateral Aid Budge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5" name="AutoShape 4" descr="The Rise and Fall of Israel's Bilateral Aid Budge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AutoShape 6" descr="The Rise and Fall of Israel's Bilateral Aid Budge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8" name="AutoShape 10" descr="The Rise and Fall of Israel's Bilateral Aid Budget"/>
          <p:cNvSpPr>
            <a:spLocks noChangeAspect="1" noChangeArrowheads="1"/>
          </p:cNvSpPr>
          <p:nvPr/>
        </p:nvSpPr>
        <p:spPr bwMode="auto">
          <a:xfrm>
            <a:off x="2003693" y="0"/>
            <a:ext cx="1733545" cy="17335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9" name="AutoShape 12" descr="The Rise and Fall of Israel's Bilateral Aid Budget"/>
          <p:cNvSpPr>
            <a:spLocks noChangeAspect="1" noChangeArrowheads="1"/>
          </p:cNvSpPr>
          <p:nvPr/>
        </p:nvSpPr>
        <p:spPr bwMode="auto">
          <a:xfrm>
            <a:off x="612775" y="312737"/>
            <a:ext cx="1821332" cy="182133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9230" name="Picture 14" descr="Israel's Influence Spreads Across Africa - The Tower - The Tow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3239" y="1698134"/>
            <a:ext cx="3216454" cy="2142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420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Diaspora Lens</a:t>
            </a:r>
            <a:endParaRPr lang="en-ZA" dirty="0"/>
          </a:p>
        </p:txBody>
      </p:sp>
      <p:sp>
        <p:nvSpPr>
          <p:cNvPr id="3" name="Content Placeholder 2"/>
          <p:cNvSpPr>
            <a:spLocks noGrp="1"/>
          </p:cNvSpPr>
          <p:nvPr>
            <p:ph idx="1"/>
          </p:nvPr>
        </p:nvSpPr>
        <p:spPr>
          <a:xfrm>
            <a:off x="1088265" y="1981200"/>
            <a:ext cx="9601200" cy="3581400"/>
          </a:xfrm>
        </p:spPr>
        <p:txBody>
          <a:bodyPr>
            <a:normAutofit fontScale="92500" lnSpcReduction="20000"/>
          </a:bodyPr>
          <a:lstStyle/>
          <a:p>
            <a:r>
              <a:rPr lang="en-GB" dirty="0" smtClean="0"/>
              <a:t>Early 19</a:t>
            </a:r>
            <a:r>
              <a:rPr lang="en-GB" baseline="30000" dirty="0" smtClean="0"/>
              <a:t>th</a:t>
            </a:r>
            <a:r>
              <a:rPr lang="en-GB" dirty="0" smtClean="0"/>
              <a:t> century </a:t>
            </a:r>
          </a:p>
          <a:p>
            <a:r>
              <a:rPr lang="en-GB" dirty="0" smtClean="0"/>
              <a:t>Significant African and Jewish diasporas around the world</a:t>
            </a:r>
          </a:p>
          <a:p>
            <a:r>
              <a:rPr lang="en-GB" dirty="0" smtClean="0"/>
              <a:t>Serious challenges faced by both groups: Antisemitism, Racism, Colonialism </a:t>
            </a:r>
          </a:p>
          <a:p>
            <a:r>
              <a:rPr lang="en-GB" dirty="0" smtClean="0"/>
              <a:t>One idea that is seen a solution to the problem is national self determination – independent nation states.</a:t>
            </a:r>
          </a:p>
          <a:p>
            <a:r>
              <a:rPr lang="en-GB" dirty="0" smtClean="0"/>
              <a:t>The first Zionist Congress for the creation of Jewish state is in 1897, followed one month later by calls for an African Association. </a:t>
            </a:r>
          </a:p>
          <a:p>
            <a:r>
              <a:rPr lang="en-GB" dirty="0" smtClean="0"/>
              <a:t>Both events happen in the Diaspora  </a:t>
            </a:r>
          </a:p>
          <a:p>
            <a:r>
              <a:rPr lang="en-GB" dirty="0" smtClean="0"/>
              <a:t>Early on each sees potential in collaboration </a:t>
            </a:r>
          </a:p>
          <a:p>
            <a:r>
              <a:rPr lang="en-GB" dirty="0" smtClean="0"/>
              <a:t>Sets the stage for post independence </a:t>
            </a:r>
          </a:p>
          <a:p>
            <a:endParaRPr lang="en-ZA" dirty="0"/>
          </a:p>
        </p:txBody>
      </p:sp>
      <p:pic>
        <p:nvPicPr>
          <p:cNvPr id="8194" name="Picture 2" descr="Pan African Congress, 1945 (c) Manchester Librar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9406" y="4408868"/>
            <a:ext cx="447675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Shanah Tovah Cards And The First Zionist Congress | The Jewish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0449" y="713322"/>
            <a:ext cx="2722361" cy="1834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325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Intellectual Engagements – Theodore Herzl, founder of the Zionist Movement</a:t>
            </a:r>
            <a:endParaRPr lang="en-ZA" dirty="0"/>
          </a:p>
        </p:txBody>
      </p:sp>
      <p:sp>
        <p:nvSpPr>
          <p:cNvPr id="3" name="Content Placeholder 2"/>
          <p:cNvSpPr>
            <a:spLocks noGrp="1"/>
          </p:cNvSpPr>
          <p:nvPr>
            <p:ph idx="1"/>
          </p:nvPr>
        </p:nvSpPr>
        <p:spPr/>
        <p:txBody>
          <a:bodyPr>
            <a:normAutofit/>
          </a:bodyPr>
          <a:lstStyle/>
          <a:p>
            <a:r>
              <a:rPr lang="en-ZA" sz="2400" dirty="0" err="1" smtClean="0"/>
              <a:t>Altneuland</a:t>
            </a:r>
            <a:r>
              <a:rPr lang="en-ZA" sz="2400" b="1" dirty="0" smtClean="0"/>
              <a:t> </a:t>
            </a:r>
            <a:r>
              <a:rPr lang="en-ZA" sz="2400" dirty="0" smtClean="0"/>
              <a:t>(1902</a:t>
            </a:r>
            <a:r>
              <a:rPr lang="en-ZA" sz="2400" dirty="0"/>
              <a:t>) – “There is still one other question arising out of the disaster of the nations that only a Jew can comprehend. This is the African question. Just call to mind all those terrible episodes of the slave trade, of human beings who, merely because they were black, were stolen like cattle, taken prisoner, captured and sold. Their children grew up in strange lands, the object of contempt and hostility because their complexions were different . I am not ashamed to say, though I expose myself to ridicule in saying so, that </a:t>
            </a:r>
            <a:r>
              <a:rPr lang="en-ZA" sz="2400" b="1" dirty="0"/>
              <a:t>once I have witnessed the redemption of the Jews, my people, I wish to also to assist in the redemption of the Africans”</a:t>
            </a:r>
          </a:p>
          <a:p>
            <a:endParaRPr lang="en-ZA" sz="2400" dirty="0"/>
          </a:p>
        </p:txBody>
      </p:sp>
      <p:pic>
        <p:nvPicPr>
          <p:cNvPr id="4" name="Picture 12" descr="Theodor Herzl' Review: Prophet of Self-Determination - WS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3253" y="4504879"/>
            <a:ext cx="1568747" cy="2353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090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Pan–African thinkers -</a:t>
            </a:r>
            <a:r>
              <a:rPr lang="en-ZA" dirty="0"/>
              <a:t> W.E.B du Bois </a:t>
            </a:r>
          </a:p>
        </p:txBody>
      </p:sp>
      <p:sp>
        <p:nvSpPr>
          <p:cNvPr id="3" name="Content Placeholder 2"/>
          <p:cNvSpPr>
            <a:spLocks noGrp="1"/>
          </p:cNvSpPr>
          <p:nvPr>
            <p:ph idx="1"/>
          </p:nvPr>
        </p:nvSpPr>
        <p:spPr/>
        <p:txBody>
          <a:bodyPr/>
          <a:lstStyle/>
          <a:p>
            <a:r>
              <a:rPr lang="en-ZA" sz="2800" dirty="0"/>
              <a:t>W.E.B du Bois </a:t>
            </a:r>
            <a:r>
              <a:rPr lang="en-ZA" sz="2800" dirty="0" smtClean="0"/>
              <a:t>-“The Africa movement means the same to us as what the Zionist movement must mean to Jews.” </a:t>
            </a:r>
          </a:p>
          <a:p>
            <a:r>
              <a:rPr lang="en-ZA" sz="2800" dirty="0" smtClean="0"/>
              <a:t> </a:t>
            </a:r>
            <a:r>
              <a:rPr lang="en-ZA" sz="2800" dirty="0"/>
              <a:t>W.E.B du Bois </a:t>
            </a:r>
            <a:r>
              <a:rPr lang="en-ZA" sz="2800" dirty="0" smtClean="0"/>
              <a:t>-“</a:t>
            </a:r>
            <a:r>
              <a:rPr lang="en-ZA" sz="2800" dirty="0"/>
              <a:t>Young and forward thinking Jews, bringing a new civilisation into an old land and building up that land out of the ignorance, disease and poverty into which it had fallen and by democratic methods to build a new and peculiarly fateful modern state.” </a:t>
            </a:r>
          </a:p>
          <a:p>
            <a:endParaRPr lang="en-ZA" dirty="0"/>
          </a:p>
        </p:txBody>
      </p:sp>
      <p:sp>
        <p:nvSpPr>
          <p:cNvPr id="4" name="AutoShape 2" descr="W. E. B. Du Bois - Wikipedia"/>
          <p:cNvSpPr>
            <a:spLocks noChangeAspect="1" noChangeArrowheads="1"/>
          </p:cNvSpPr>
          <p:nvPr/>
        </p:nvSpPr>
        <p:spPr bwMode="auto">
          <a:xfrm>
            <a:off x="155574" y="-144463"/>
            <a:ext cx="2215303" cy="221531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5" name="AutoShape 4" descr="W. E. B. Du Bois - Wikipe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AutoShape 6" descr="W. E. B. Du Bois - Wikipedi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7" name="AutoShape 8" descr="W. E. B. Du Bois - Wikipedia"/>
          <p:cNvSpPr>
            <a:spLocks noChangeAspect="1" noChangeArrowheads="1"/>
          </p:cNvSpPr>
          <p:nvPr/>
        </p:nvSpPr>
        <p:spPr bwMode="auto">
          <a:xfrm>
            <a:off x="460375" y="160337"/>
            <a:ext cx="2125656" cy="212566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8" name="Picture 7"/>
          <p:cNvPicPr>
            <a:picLocks noChangeAspect="1"/>
          </p:cNvPicPr>
          <p:nvPr/>
        </p:nvPicPr>
        <p:blipFill>
          <a:blip r:embed="rId2"/>
          <a:stretch>
            <a:fillRect/>
          </a:stretch>
        </p:blipFill>
        <p:spPr>
          <a:xfrm>
            <a:off x="10254422" y="4598894"/>
            <a:ext cx="1436755" cy="2128277"/>
          </a:xfrm>
          <a:prstGeom prst="rect">
            <a:avLst/>
          </a:prstGeom>
        </p:spPr>
      </p:pic>
    </p:spTree>
    <p:extLst>
      <p:ext uri="{BB962C8B-B14F-4D97-AF65-F5344CB8AC3E}">
        <p14:creationId xmlns:p14="http://schemas.microsoft.com/office/powerpoint/2010/main" val="3777269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Pan African thinkers continued…</a:t>
            </a:r>
            <a:endParaRPr lang="en-ZA" dirty="0"/>
          </a:p>
        </p:txBody>
      </p:sp>
      <p:sp>
        <p:nvSpPr>
          <p:cNvPr id="3" name="Content Placeholder 2"/>
          <p:cNvSpPr>
            <a:spLocks noGrp="1"/>
          </p:cNvSpPr>
          <p:nvPr>
            <p:ph idx="1"/>
          </p:nvPr>
        </p:nvSpPr>
        <p:spPr/>
        <p:txBody>
          <a:bodyPr>
            <a:normAutofit fontScale="92500" lnSpcReduction="20000"/>
          </a:bodyPr>
          <a:lstStyle/>
          <a:p>
            <a:r>
              <a:rPr lang="en-ZA" sz="3200" dirty="0"/>
              <a:t>Marcus </a:t>
            </a:r>
            <a:r>
              <a:rPr lang="en-ZA" sz="3200" dirty="0" smtClean="0"/>
              <a:t>Garvey - “Many </a:t>
            </a:r>
            <a:r>
              <a:rPr lang="en-ZA" sz="3200" dirty="0"/>
              <a:t>white men have tried to uplift them, but the only way is for the Negros to have a nation of their own, like the Jews, that will command the respect of the nations of the world with it achievements” </a:t>
            </a:r>
            <a:endParaRPr lang="en-ZA" sz="3200" dirty="0" smtClean="0"/>
          </a:p>
          <a:p>
            <a:r>
              <a:rPr lang="en-ZA" sz="3200" dirty="0"/>
              <a:t>Edward Wilmot </a:t>
            </a:r>
            <a:r>
              <a:rPr lang="en-ZA" sz="3200" dirty="0" err="1" smtClean="0"/>
              <a:t>Blyden</a:t>
            </a:r>
            <a:r>
              <a:rPr lang="en-ZA" sz="3200" dirty="0" smtClean="0"/>
              <a:t> “that </a:t>
            </a:r>
            <a:r>
              <a:rPr lang="en-ZA" sz="3200" dirty="0"/>
              <a:t>wonderful movement called Zionism</a:t>
            </a:r>
            <a:r>
              <a:rPr lang="en-ZA" sz="3200" dirty="0" smtClean="0"/>
              <a:t>”</a:t>
            </a:r>
          </a:p>
          <a:p>
            <a:r>
              <a:rPr lang="en-GB" sz="3200" dirty="0" smtClean="0"/>
              <a:t>Others, Writings </a:t>
            </a:r>
            <a:r>
              <a:rPr lang="en-ZA" sz="3200" dirty="0"/>
              <a:t>Robert R </a:t>
            </a:r>
            <a:r>
              <a:rPr lang="en-ZA" sz="3200" dirty="0" smtClean="0"/>
              <a:t>Delaney, works of </a:t>
            </a:r>
            <a:r>
              <a:rPr lang="en-ZA" sz="3200" dirty="0"/>
              <a:t>Paul Robeson</a:t>
            </a:r>
            <a:endParaRPr lang="en-ZA" sz="3200" dirty="0"/>
          </a:p>
        </p:txBody>
      </p:sp>
      <p:pic>
        <p:nvPicPr>
          <p:cNvPr id="4" name="Picture 3" descr="edward.jpg"/>
          <p:cNvPicPr>
            <a:picLocks noChangeAspect="1"/>
          </p:cNvPicPr>
          <p:nvPr/>
        </p:nvPicPr>
        <p:blipFill>
          <a:blip r:embed="rId2" cstate="print"/>
          <a:srcRect/>
          <a:stretch>
            <a:fillRect/>
          </a:stretch>
        </p:blipFill>
        <p:spPr bwMode="auto">
          <a:xfrm>
            <a:off x="10184852" y="145957"/>
            <a:ext cx="1397548" cy="1655949"/>
          </a:xfrm>
          <a:prstGeom prst="rect">
            <a:avLst/>
          </a:prstGeom>
          <a:noFill/>
          <a:ln w="9525">
            <a:noFill/>
            <a:miter lim="800000"/>
            <a:headEnd/>
            <a:tailEnd/>
          </a:ln>
        </p:spPr>
      </p:pic>
      <p:pic>
        <p:nvPicPr>
          <p:cNvPr id="5" name="Content Placeholder 3" descr="marcus%20garvey1_jpg.jpg"/>
          <p:cNvPicPr>
            <a:picLocks noChangeAspect="1"/>
          </p:cNvPicPr>
          <p:nvPr/>
        </p:nvPicPr>
        <p:blipFill>
          <a:blip r:embed="rId3" cstate="print"/>
          <a:srcRect/>
          <a:stretch>
            <a:fillRect/>
          </a:stretch>
        </p:blipFill>
        <p:spPr bwMode="auto">
          <a:xfrm>
            <a:off x="10284619" y="4598895"/>
            <a:ext cx="1376362" cy="2049463"/>
          </a:xfrm>
          <a:prstGeom prst="rect">
            <a:avLst/>
          </a:prstGeom>
          <a:noFill/>
          <a:ln w="9525">
            <a:noFill/>
            <a:miter lim="800000"/>
            <a:headEnd/>
            <a:tailEnd/>
          </a:ln>
        </p:spPr>
      </p:pic>
    </p:spTree>
    <p:extLst>
      <p:ext uri="{BB962C8B-B14F-4D97-AF65-F5344CB8AC3E}">
        <p14:creationId xmlns:p14="http://schemas.microsoft.com/office/powerpoint/2010/main" val="2920414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are the effects… Civil Rights, African Liberation Movements</a:t>
            </a:r>
            <a:endParaRPr lang="en-ZA" dirty="0"/>
          </a:p>
        </p:txBody>
      </p:sp>
      <p:sp>
        <p:nvSpPr>
          <p:cNvPr id="3" name="Content Placeholder 2"/>
          <p:cNvSpPr>
            <a:spLocks noGrp="1"/>
          </p:cNvSpPr>
          <p:nvPr>
            <p:ph idx="1"/>
          </p:nvPr>
        </p:nvSpPr>
        <p:spPr/>
        <p:txBody>
          <a:bodyPr>
            <a:normAutofit/>
          </a:bodyPr>
          <a:lstStyle/>
          <a:p>
            <a:r>
              <a:rPr lang="en-ZA" sz="2400" dirty="0" smtClean="0"/>
              <a:t>“</a:t>
            </a:r>
            <a:r>
              <a:rPr lang="en-ZA" sz="2400" dirty="0"/>
              <a:t>When people criticize Zionists, they mean </a:t>
            </a:r>
            <a:r>
              <a:rPr lang="en-ZA" sz="2400" dirty="0" smtClean="0"/>
              <a:t>Jews. </a:t>
            </a:r>
            <a:r>
              <a:rPr lang="en-ZA" sz="2400" dirty="0"/>
              <a:t>You’re talking anti-Semitism</a:t>
            </a:r>
            <a:r>
              <a:rPr lang="en-ZA" sz="2400" dirty="0" smtClean="0"/>
              <a:t>” </a:t>
            </a:r>
            <a:r>
              <a:rPr lang="en-ZA" sz="2400" dirty="0"/>
              <a:t>– </a:t>
            </a:r>
            <a:r>
              <a:rPr lang="en-ZA" sz="2400" b="1" dirty="0"/>
              <a:t>Martin Luther </a:t>
            </a:r>
            <a:r>
              <a:rPr lang="en-ZA" sz="2400" b="1" dirty="0" smtClean="0"/>
              <a:t>King Jr</a:t>
            </a:r>
            <a:endParaRPr lang="en-ZA" sz="2400" b="1" dirty="0"/>
          </a:p>
          <a:p>
            <a:r>
              <a:rPr lang="en-GB" sz="2400" dirty="0" smtClean="0"/>
              <a:t> </a:t>
            </a:r>
            <a:r>
              <a:rPr lang="en-ZA" sz="2400" dirty="0"/>
              <a:t>You have built a nation with Jews coming from all corners of the world; we want to build a unified Kenya of a multitude of tribes joined together through </a:t>
            </a:r>
            <a:r>
              <a:rPr lang="en-ZA" sz="2400" i="1" dirty="0" err="1"/>
              <a:t>Harambee</a:t>
            </a:r>
            <a:r>
              <a:rPr lang="en-ZA" sz="2400" dirty="0"/>
              <a:t> (working together). </a:t>
            </a:r>
            <a:r>
              <a:rPr lang="en-ZA" sz="2400" dirty="0" smtClean="0"/>
              <a:t> </a:t>
            </a:r>
            <a:r>
              <a:rPr lang="en-ZA" sz="2400" dirty="0"/>
              <a:t>- </a:t>
            </a:r>
            <a:r>
              <a:rPr lang="en-ZA" sz="2400" b="1" dirty="0"/>
              <a:t>President </a:t>
            </a:r>
            <a:r>
              <a:rPr lang="en-ZA" sz="2400" b="1" dirty="0" err="1"/>
              <a:t>Jomo</a:t>
            </a:r>
            <a:r>
              <a:rPr lang="en-ZA" sz="2400" b="1" dirty="0"/>
              <a:t> Kenyatta, Kenya</a:t>
            </a:r>
          </a:p>
          <a:p>
            <a:r>
              <a:rPr lang="en-US" sz="2400" dirty="0"/>
              <a:t>“ We Jews and Negroes understand one another, we have both suffered and now we both have our own independent states” </a:t>
            </a:r>
            <a:r>
              <a:rPr lang="en-US" sz="2400" b="1" dirty="0"/>
              <a:t>Kwame </a:t>
            </a:r>
            <a:r>
              <a:rPr lang="en-US" sz="2400" b="1" dirty="0" smtClean="0"/>
              <a:t>Nkrumah, President Ghana</a:t>
            </a:r>
            <a:endParaRPr lang="en-US" sz="2400" b="1" dirty="0"/>
          </a:p>
          <a:p>
            <a:endParaRPr lang="en-ZA" dirty="0"/>
          </a:p>
        </p:txBody>
      </p:sp>
      <p:pic>
        <p:nvPicPr>
          <p:cNvPr id="4" name="Picture 3" descr="Jomo-Kenyatta.jpg"/>
          <p:cNvPicPr>
            <a:picLocks noChangeAspect="1"/>
          </p:cNvPicPr>
          <p:nvPr/>
        </p:nvPicPr>
        <p:blipFill>
          <a:blip r:embed="rId2" cstate="print"/>
          <a:srcRect/>
          <a:stretch>
            <a:fillRect/>
          </a:stretch>
        </p:blipFill>
        <p:spPr bwMode="auto">
          <a:xfrm>
            <a:off x="10184687" y="228599"/>
            <a:ext cx="1043608" cy="1800273"/>
          </a:xfrm>
          <a:prstGeom prst="rect">
            <a:avLst/>
          </a:prstGeom>
          <a:noFill/>
          <a:ln w="9525">
            <a:noFill/>
            <a:miter lim="800000"/>
            <a:headEnd/>
            <a:tailEnd/>
          </a:ln>
        </p:spPr>
      </p:pic>
      <p:pic>
        <p:nvPicPr>
          <p:cNvPr id="5" name="Picture 3" descr="Kwame_Nkrumah.jpg"/>
          <p:cNvPicPr>
            <a:picLocks noChangeAspect="1"/>
          </p:cNvPicPr>
          <p:nvPr/>
        </p:nvPicPr>
        <p:blipFill>
          <a:blip r:embed="rId3" cstate="print"/>
          <a:srcRect/>
          <a:stretch>
            <a:fillRect/>
          </a:stretch>
        </p:blipFill>
        <p:spPr bwMode="auto">
          <a:xfrm>
            <a:off x="9081444" y="5478493"/>
            <a:ext cx="1342853" cy="1332746"/>
          </a:xfrm>
          <a:prstGeom prst="rect">
            <a:avLst/>
          </a:prstGeom>
          <a:noFill/>
          <a:ln w="9525">
            <a:noFill/>
            <a:miter lim="800000"/>
            <a:headEnd/>
            <a:tailEnd/>
          </a:ln>
        </p:spPr>
      </p:pic>
      <p:pic>
        <p:nvPicPr>
          <p:cNvPr id="3074" name="Picture 2" descr="Martin Luther King Jr. - Biography - NobelPrize.or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148" y="4995468"/>
            <a:ext cx="1258452" cy="1887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702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Activism, mutual support, comparing notes…</a:t>
            </a:r>
            <a:endParaRPr lang="en-ZA" dirty="0"/>
          </a:p>
        </p:txBody>
      </p:sp>
      <p:sp>
        <p:nvSpPr>
          <p:cNvPr id="3" name="Content Placeholder 2"/>
          <p:cNvSpPr>
            <a:spLocks noGrp="1"/>
          </p:cNvSpPr>
          <p:nvPr>
            <p:ph idx="1"/>
          </p:nvPr>
        </p:nvSpPr>
        <p:spPr/>
        <p:txBody>
          <a:bodyPr>
            <a:normAutofit/>
          </a:bodyPr>
          <a:lstStyle/>
          <a:p>
            <a:r>
              <a:rPr lang="en-ZA" sz="2400" dirty="0" smtClean="0"/>
              <a:t>Pan-Africanist George </a:t>
            </a:r>
            <a:r>
              <a:rPr lang="en-ZA" sz="2400" dirty="0" err="1" smtClean="0"/>
              <a:t>Padmore</a:t>
            </a:r>
            <a:r>
              <a:rPr lang="en-ZA" sz="2400" dirty="0" smtClean="0"/>
              <a:t>  - Believed </a:t>
            </a:r>
            <a:r>
              <a:rPr lang="en-ZA" sz="2400" dirty="0"/>
              <a:t>that Africa’s development </a:t>
            </a:r>
            <a:r>
              <a:rPr lang="en-ZA" sz="2400" dirty="0" smtClean="0"/>
              <a:t>could supported by </a:t>
            </a:r>
            <a:r>
              <a:rPr lang="en-ZA" sz="2400" dirty="0"/>
              <a:t>funding from the African-American Diaspora, along the same lines as the Zionist campaign known as the United Israel Appeal. </a:t>
            </a:r>
          </a:p>
          <a:p>
            <a:r>
              <a:rPr lang="en-ZA" sz="2400" dirty="0"/>
              <a:t>I</a:t>
            </a:r>
            <a:r>
              <a:rPr lang="en-ZA" sz="2400" dirty="0" smtClean="0"/>
              <a:t>ntroduces </a:t>
            </a:r>
            <a:r>
              <a:rPr lang="en-ZA" sz="2400" dirty="0"/>
              <a:t>Israeli cabinet minister Golda </a:t>
            </a:r>
            <a:r>
              <a:rPr lang="en-ZA" sz="2400" dirty="0" smtClean="0"/>
              <a:t>Meir and later Prime minster </a:t>
            </a:r>
            <a:r>
              <a:rPr lang="en-ZA" sz="2400" dirty="0"/>
              <a:t>to the 60 delegates of the All Africa Peoples of Conference in Ghana 1958. </a:t>
            </a:r>
            <a:endParaRPr lang="en-ZA" sz="2400" dirty="0" smtClean="0"/>
          </a:p>
          <a:p>
            <a:r>
              <a:rPr lang="en-GB" sz="2400" dirty="0" smtClean="0"/>
              <a:t>Important advisor to Kwame Nkrumah </a:t>
            </a:r>
            <a:endParaRPr lang="en-ZA" sz="2400" dirty="0"/>
          </a:p>
          <a:p>
            <a:endParaRPr lang="en-ZA" dirty="0"/>
          </a:p>
        </p:txBody>
      </p:sp>
      <p:pic>
        <p:nvPicPr>
          <p:cNvPr id="4" name="Picture 5" descr="George_Padmore.jpg"/>
          <p:cNvPicPr>
            <a:picLocks noChangeAspect="1"/>
          </p:cNvPicPr>
          <p:nvPr/>
        </p:nvPicPr>
        <p:blipFill>
          <a:blip r:embed="rId2" cstate="print"/>
          <a:srcRect/>
          <a:stretch>
            <a:fillRect/>
          </a:stretch>
        </p:blipFill>
        <p:spPr bwMode="auto">
          <a:xfrm>
            <a:off x="10552663" y="161365"/>
            <a:ext cx="1486738" cy="2010335"/>
          </a:xfrm>
          <a:prstGeom prst="rect">
            <a:avLst/>
          </a:prstGeom>
          <a:noFill/>
          <a:ln w="9525">
            <a:noFill/>
            <a:miter lim="800000"/>
            <a:headEnd/>
            <a:tailEnd/>
          </a:ln>
        </p:spPr>
      </p:pic>
      <p:pic>
        <p:nvPicPr>
          <p:cNvPr id="7170" name="Picture 2" descr="The mixed legacy of Golda Meir, Israel's first female PM | Middl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5812" y="4753887"/>
            <a:ext cx="3454585" cy="1941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373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Safety and Security</a:t>
            </a:r>
            <a:endParaRPr lang="en-ZA" dirty="0"/>
          </a:p>
        </p:txBody>
      </p:sp>
      <p:sp>
        <p:nvSpPr>
          <p:cNvPr id="3" name="Content Placeholder 2"/>
          <p:cNvSpPr>
            <a:spLocks noGrp="1"/>
          </p:cNvSpPr>
          <p:nvPr>
            <p:ph idx="1"/>
          </p:nvPr>
        </p:nvSpPr>
        <p:spPr/>
        <p:txBody>
          <a:bodyPr/>
          <a:lstStyle/>
          <a:p>
            <a:r>
              <a:rPr lang="en-ZA" dirty="0"/>
              <a:t>O</a:t>
            </a:r>
            <a:r>
              <a:rPr lang="en-ZA" dirty="0" smtClean="0"/>
              <a:t>ne </a:t>
            </a:r>
            <a:r>
              <a:rPr lang="en-ZA" dirty="0"/>
              <a:t>of the organisers at the fifth pan-Africanist Congress in Manchester in 1945, </a:t>
            </a:r>
            <a:r>
              <a:rPr lang="en-ZA" dirty="0" err="1"/>
              <a:t>Rus</a:t>
            </a:r>
            <a:r>
              <a:rPr lang="en-ZA" dirty="0"/>
              <a:t> Makonnen from </a:t>
            </a:r>
            <a:r>
              <a:rPr lang="en-ZA" dirty="0" smtClean="0"/>
              <a:t>Guyana:</a:t>
            </a:r>
            <a:endParaRPr lang="en-ZA" dirty="0"/>
          </a:p>
          <a:p>
            <a:r>
              <a:rPr lang="en-ZA" dirty="0"/>
              <a:t> “Undoubtedly what was going on in Palestine with the Jews was an important experience for us as members of this other diaspora… so the Jewish experience was formidable. We felt the particularity of the Africans, our </a:t>
            </a:r>
            <a:r>
              <a:rPr lang="en-ZA" dirty="0" err="1"/>
              <a:t>Africaness</a:t>
            </a:r>
            <a:r>
              <a:rPr lang="en-ZA" dirty="0"/>
              <a:t>, just like Jewishness</a:t>
            </a:r>
            <a:r>
              <a:rPr lang="en-ZA" b="1" dirty="0"/>
              <a:t>. And later we wondered when we saw a handful of Jews in the </a:t>
            </a:r>
            <a:r>
              <a:rPr lang="en-ZA" b="1" dirty="0" err="1"/>
              <a:t>Haganah</a:t>
            </a:r>
            <a:r>
              <a:rPr lang="en-ZA" b="1" dirty="0"/>
              <a:t> movement gaining independence militarily for Palestine, whether we could do the same.” </a:t>
            </a:r>
            <a:endParaRPr lang="en-ZA" b="1" dirty="0" smtClean="0"/>
          </a:p>
          <a:p>
            <a:r>
              <a:rPr lang="en-GB" dirty="0" err="1" smtClean="0"/>
              <a:t>Haganah</a:t>
            </a:r>
            <a:r>
              <a:rPr lang="en-GB" dirty="0" smtClean="0"/>
              <a:t>  - Early unit in what would become the Israel Defence Forces </a:t>
            </a:r>
            <a:endParaRPr lang="en-ZA" dirty="0"/>
          </a:p>
          <a:p>
            <a:endParaRPr lang="en-ZA" dirty="0"/>
          </a:p>
        </p:txBody>
      </p:sp>
      <p:pic>
        <p:nvPicPr>
          <p:cNvPr id="2050" name="Picture 2" descr="The First Pan-African Conference - Black History 36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832" y="152325"/>
            <a:ext cx="2622177" cy="184352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21 Breathtaking Pictures of IDF History | Idf women, Israeli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7763" y="4584878"/>
            <a:ext cx="2610119" cy="1957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1150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t>South African Example </a:t>
            </a:r>
            <a:r>
              <a:rPr lang="en-GB" sz="2800" dirty="0" smtClean="0"/>
              <a:t>- </a:t>
            </a:r>
            <a:br>
              <a:rPr lang="en-GB" sz="2800" dirty="0" smtClean="0"/>
            </a:br>
            <a:r>
              <a:rPr lang="en-GB" sz="2800" dirty="0"/>
              <a:t>Inspiration for the structure of the ANC’s </a:t>
            </a:r>
            <a:r>
              <a:rPr lang="en-ZA" sz="2800" i="1" dirty="0"/>
              <a:t>Umkhonto we </a:t>
            </a:r>
            <a:r>
              <a:rPr lang="en-ZA" sz="2800" i="1" dirty="0" err="1"/>
              <a:t>Sizwe</a:t>
            </a:r>
            <a:r>
              <a:rPr lang="en-ZA" sz="2800" dirty="0"/>
              <a:t> (MK) armed </a:t>
            </a:r>
            <a:r>
              <a:rPr lang="en-ZA" sz="2800" dirty="0" smtClean="0"/>
              <a:t>forces:</a:t>
            </a:r>
            <a:r>
              <a:rPr lang="en-GB" sz="2800" dirty="0" smtClean="0"/>
              <a:t> </a:t>
            </a:r>
            <a:endParaRPr lang="en-ZA" sz="2800" dirty="0"/>
          </a:p>
        </p:txBody>
      </p:sp>
      <p:sp>
        <p:nvSpPr>
          <p:cNvPr id="3" name="Content Placeholder 2"/>
          <p:cNvSpPr>
            <a:spLocks noGrp="1"/>
          </p:cNvSpPr>
          <p:nvPr>
            <p:ph idx="1"/>
          </p:nvPr>
        </p:nvSpPr>
        <p:spPr>
          <a:xfrm>
            <a:off x="1506071" y="2501153"/>
            <a:ext cx="9601200" cy="3581400"/>
          </a:xfrm>
        </p:spPr>
        <p:txBody>
          <a:bodyPr>
            <a:normAutofit/>
          </a:bodyPr>
          <a:lstStyle/>
          <a:p>
            <a:r>
              <a:rPr lang="en-GB" dirty="0"/>
              <a:t>Nelson Mandela, </a:t>
            </a:r>
            <a:r>
              <a:rPr lang="en-GB" dirty="0" err="1"/>
              <a:t>Rivonia</a:t>
            </a:r>
            <a:r>
              <a:rPr lang="en-GB" dirty="0"/>
              <a:t> Trial </a:t>
            </a:r>
            <a:r>
              <a:rPr lang="en-GB" dirty="0" smtClean="0"/>
              <a:t>speech -“We discussed ideological and practical questions, the Congress Alliance, Umkhonto and its activities generally, and </a:t>
            </a:r>
            <a:r>
              <a:rPr lang="en-GB" b="1" dirty="0" smtClean="0"/>
              <a:t>his experiences as a soldier in the </a:t>
            </a:r>
            <a:r>
              <a:rPr lang="en-GB" b="1" dirty="0" err="1" smtClean="0"/>
              <a:t>Palmach</a:t>
            </a:r>
            <a:r>
              <a:rPr lang="en-GB" b="1" dirty="0" smtClean="0"/>
              <a:t>, the military wing of the </a:t>
            </a:r>
            <a:r>
              <a:rPr lang="en-GB" b="1" dirty="0" err="1" smtClean="0"/>
              <a:t>Haganah</a:t>
            </a:r>
            <a:r>
              <a:rPr lang="en-GB" b="1" dirty="0" smtClean="0"/>
              <a:t>. </a:t>
            </a:r>
            <a:r>
              <a:rPr lang="en-GB" b="1" dirty="0" err="1" smtClean="0"/>
              <a:t>Haganah</a:t>
            </a:r>
            <a:r>
              <a:rPr lang="en-GB" b="1" dirty="0" smtClean="0"/>
              <a:t> was the political authority of the Jewish National Movement in Palestine</a:t>
            </a:r>
            <a:r>
              <a:rPr lang="en-GB" dirty="0" smtClean="0"/>
              <a:t>.”</a:t>
            </a:r>
            <a:endParaRPr lang="en-ZA" dirty="0" smtClean="0"/>
          </a:p>
          <a:p>
            <a:r>
              <a:rPr lang="en-GB" dirty="0" smtClean="0"/>
              <a:t> Nelson Mandela, </a:t>
            </a:r>
            <a:r>
              <a:rPr lang="en-GB" dirty="0" err="1" smtClean="0"/>
              <a:t>Rivonia</a:t>
            </a:r>
            <a:r>
              <a:rPr lang="en-GB" dirty="0" smtClean="0"/>
              <a:t> Trial speech – “Incidentally</a:t>
            </a:r>
            <a:r>
              <a:rPr lang="en-GB" dirty="0"/>
              <a:t>, the terms High Command and Regional Command were an importation from the Jewish national underground organization Irgun </a:t>
            </a:r>
            <a:r>
              <a:rPr lang="en-GB" dirty="0" err="1"/>
              <a:t>Zvai</a:t>
            </a:r>
            <a:r>
              <a:rPr lang="en-GB" dirty="0"/>
              <a:t> </a:t>
            </a:r>
            <a:r>
              <a:rPr lang="en-GB" dirty="0" err="1"/>
              <a:t>Leumi</a:t>
            </a:r>
            <a:r>
              <a:rPr lang="en-GB" dirty="0"/>
              <a:t>, which operated in Israel between 1944 and </a:t>
            </a:r>
            <a:r>
              <a:rPr lang="en-GB" dirty="0" smtClean="0"/>
              <a:t>1948”</a:t>
            </a:r>
          </a:p>
          <a:p>
            <a:r>
              <a:rPr lang="en-GB" dirty="0" smtClean="0"/>
              <a:t>“I </a:t>
            </a:r>
            <a:r>
              <a:rPr lang="en-GB" dirty="0"/>
              <a:t>read </a:t>
            </a:r>
            <a:r>
              <a:rPr lang="en-GB" dirty="0" smtClean="0"/>
              <a:t>“The Revolt” </a:t>
            </a:r>
            <a:r>
              <a:rPr lang="en-GB" dirty="0"/>
              <a:t>by Menachem Begin and was encouraged by the fact that the Israeli leader had led a guerrilla force in a country with neither mountains nor forests, a situation similar to our </a:t>
            </a:r>
            <a:r>
              <a:rPr lang="en-GB" dirty="0" smtClean="0"/>
              <a:t>own”.- Long Walk to Freedom </a:t>
            </a:r>
            <a:endParaRPr lang="en-ZA" dirty="0" smtClean="0"/>
          </a:p>
          <a:p>
            <a:endParaRPr lang="en-ZA" dirty="0"/>
          </a:p>
          <a:p>
            <a:endParaRPr lang="en-ZA" dirty="0"/>
          </a:p>
        </p:txBody>
      </p:sp>
      <p:pic>
        <p:nvPicPr>
          <p:cNvPr id="4" name="Picture 2" descr="http://www.liliesleaf.co.za/admin/ckeditor/filemanager/userfiles/images/large/ArthurGoldreich.png"/>
          <p:cNvPicPr>
            <a:picLocks noChangeAspect="1" noChangeArrowheads="1"/>
          </p:cNvPicPr>
          <p:nvPr/>
        </p:nvPicPr>
        <p:blipFill>
          <a:blip r:embed="rId2" cstate="print"/>
          <a:srcRect/>
          <a:stretch>
            <a:fillRect/>
          </a:stretch>
        </p:blipFill>
        <p:spPr bwMode="auto">
          <a:xfrm>
            <a:off x="10683562" y="0"/>
            <a:ext cx="1477066" cy="2070847"/>
          </a:xfrm>
          <a:prstGeom prst="rect">
            <a:avLst/>
          </a:prstGeom>
          <a:noFill/>
        </p:spPr>
      </p:pic>
      <p:pic>
        <p:nvPicPr>
          <p:cNvPr id="1026" name="Picture 2" descr="Menachem Begin | Turtledove | Fand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66130"/>
            <a:ext cx="1733107" cy="2191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3666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 </a:t>
            </a:r>
            <a:endParaRPr lang="en-ZA" dirty="0"/>
          </a:p>
        </p:txBody>
      </p:sp>
      <p:sp>
        <p:nvSpPr>
          <p:cNvPr id="3" name="Content Placeholder 2"/>
          <p:cNvSpPr>
            <a:spLocks noGrp="1"/>
          </p:cNvSpPr>
          <p:nvPr>
            <p:ph idx="1"/>
          </p:nvPr>
        </p:nvSpPr>
        <p:spPr/>
        <p:txBody>
          <a:bodyPr/>
          <a:lstStyle/>
          <a:p>
            <a:r>
              <a:rPr lang="en-GB" dirty="0" smtClean="0"/>
              <a:t>Important interaction between Israel and Africa 1950s and 1960s</a:t>
            </a:r>
          </a:p>
          <a:p>
            <a:r>
              <a:rPr lang="en-GB" dirty="0" smtClean="0"/>
              <a:t>Geo-political understanding is important but is also limited </a:t>
            </a:r>
          </a:p>
          <a:p>
            <a:r>
              <a:rPr lang="en-GB" dirty="0" smtClean="0"/>
              <a:t>Diaspora concept shows that interactions go back at least a century and were important paving blocks for those relationships. </a:t>
            </a:r>
          </a:p>
          <a:p>
            <a:r>
              <a:rPr lang="en-GB" dirty="0" smtClean="0"/>
              <a:t>Interactions were around the politics of the liberation movement </a:t>
            </a:r>
          </a:p>
          <a:p>
            <a:r>
              <a:rPr lang="en-GB" dirty="0" smtClean="0"/>
              <a:t>Interactions marked at both intellectual level and activism level </a:t>
            </a:r>
          </a:p>
          <a:p>
            <a:r>
              <a:rPr lang="en-GB" dirty="0" smtClean="0"/>
              <a:t>Helps better understand relations back then and how they might go forward today. </a:t>
            </a:r>
          </a:p>
          <a:p>
            <a:r>
              <a:rPr lang="en-GB" dirty="0" smtClean="0"/>
              <a:t>Questions: Egoligreen@gmail.com</a:t>
            </a:r>
            <a:endParaRPr lang="en-ZA" dirty="0"/>
          </a:p>
        </p:txBody>
      </p:sp>
      <p:pic>
        <p:nvPicPr>
          <p:cNvPr id="4" name="Picture 8" descr="http://www.israeltoday.co.il/Portals/0/news/140522_africa.jpg"/>
          <p:cNvPicPr>
            <a:picLocks noChangeAspect="1" noChangeArrowheads="1"/>
          </p:cNvPicPr>
          <p:nvPr/>
        </p:nvPicPr>
        <p:blipFill>
          <a:blip r:embed="rId2" cstate="print"/>
          <a:srcRect/>
          <a:stretch>
            <a:fillRect/>
          </a:stretch>
        </p:blipFill>
        <p:spPr bwMode="auto">
          <a:xfrm>
            <a:off x="8882746" y="300203"/>
            <a:ext cx="2978696" cy="1985797"/>
          </a:xfrm>
          <a:prstGeom prst="rect">
            <a:avLst/>
          </a:prstGeom>
          <a:noFill/>
        </p:spPr>
      </p:pic>
    </p:spTree>
    <p:extLst>
      <p:ext uri="{BB962C8B-B14F-4D97-AF65-F5344CB8AC3E}">
        <p14:creationId xmlns:p14="http://schemas.microsoft.com/office/powerpoint/2010/main" val="4005443548"/>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A2E40"/>
      </a:dk2>
      <a:lt2>
        <a:srgbClr val="EBE7DD"/>
      </a:lt2>
      <a:accent1>
        <a:srgbClr val="69A1AB"/>
      </a:accent1>
      <a:accent2>
        <a:srgbClr val="F2C418"/>
      </a:accent2>
      <a:accent3>
        <a:srgbClr val="87492C"/>
      </a:accent3>
      <a:accent4>
        <a:srgbClr val="4A845E"/>
      </a:accent4>
      <a:accent5>
        <a:srgbClr val="DC9528"/>
      </a:accent5>
      <a:accent6>
        <a:srgbClr val="9A5D78"/>
      </a:accent6>
      <a:hlink>
        <a:srgbClr val="66C8E3"/>
      </a:hlink>
      <a:folHlink>
        <a:srgbClr val="B162A1"/>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17F9D331-421E-442F-B033-AF5B21A44854}"/>
    </a:ext>
  </a:extLst>
</a:theme>
</file>

<file path=docProps/app.xml><?xml version="1.0" encoding="utf-8"?>
<Properties xmlns="http://schemas.openxmlformats.org/officeDocument/2006/extended-properties" xmlns:vt="http://schemas.openxmlformats.org/officeDocument/2006/docPropsVTypes">
  <Template>TM10001105[[fn=Crop]]</Template>
  <TotalTime>782</TotalTime>
  <Words>1169</Words>
  <Application>Microsoft Office PowerPoint</Application>
  <PresentationFormat>Widescreen</PresentationFormat>
  <Paragraphs>74</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Franklin Gothic Book</vt:lpstr>
      <vt:lpstr>Georgia</vt:lpstr>
      <vt:lpstr>Crop</vt:lpstr>
      <vt:lpstr>Contribution and Cooperation- Jewish and African Diasporas and the national liberation project before independence  </vt:lpstr>
      <vt:lpstr>Introduction – States and Diasporas   </vt:lpstr>
      <vt:lpstr>State Relations in 1950s and 1960s </vt:lpstr>
      <vt:lpstr>Not just on paper</vt:lpstr>
      <vt:lpstr>Practical Aspects </vt:lpstr>
      <vt:lpstr>PowerPoint Presentation</vt:lpstr>
      <vt:lpstr>Why – The Geopolitical View</vt:lpstr>
      <vt:lpstr>Diaspora Lens</vt:lpstr>
      <vt:lpstr>Intellectual Engagements – Theodore Herzl, founder of the Zionist Movement</vt:lpstr>
      <vt:lpstr>Pan–African thinkers - W.E.B du Bois </vt:lpstr>
      <vt:lpstr>Pan African thinkers continued…</vt:lpstr>
      <vt:lpstr>What are the effects… Civil Rights, African Liberation Movements</vt:lpstr>
      <vt:lpstr>Activism, mutual support, comparing notes…</vt:lpstr>
      <vt:lpstr>Safety and Security</vt:lpstr>
      <vt:lpstr>South African Example -  Inspiration for the structure of the ANC’s Umkhonto we Sizwe (MK) armed forces: </vt:lpstr>
      <vt:lpstr>Conclusion </vt:lpstr>
    </vt:vector>
  </TitlesOfParts>
  <Company>HP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Benjamin Shulman</dc:creator>
  <cp:lastModifiedBy>Benjamin Shulman</cp:lastModifiedBy>
  <cp:revision>41</cp:revision>
  <dcterms:created xsi:type="dcterms:W3CDTF">2020-05-19T15:38:06Z</dcterms:created>
  <dcterms:modified xsi:type="dcterms:W3CDTF">2020-05-20T17:08:39Z</dcterms:modified>
</cp:coreProperties>
</file>